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6" r:id="rId1"/>
    <p:sldMasterId id="2147483738" r:id="rId2"/>
    <p:sldMasterId id="2147483758" r:id="rId3"/>
    <p:sldMasterId id="2147483776" r:id="rId4"/>
    <p:sldMasterId id="2147483796" r:id="rId5"/>
  </p:sldMasterIdLst>
  <p:notesMasterIdLst>
    <p:notesMasterId r:id="rId21"/>
  </p:notesMasterIdLst>
  <p:sldIdLst>
    <p:sldId id="256" r:id="rId6"/>
    <p:sldId id="306" r:id="rId7"/>
    <p:sldId id="261" r:id="rId8"/>
    <p:sldId id="263" r:id="rId9"/>
    <p:sldId id="403" r:id="rId10"/>
    <p:sldId id="1569" r:id="rId11"/>
    <p:sldId id="1570" r:id="rId12"/>
    <p:sldId id="301" r:id="rId13"/>
    <p:sldId id="404" r:id="rId14"/>
    <p:sldId id="359" r:id="rId15"/>
    <p:sldId id="374" r:id="rId16"/>
    <p:sldId id="291" r:id="rId17"/>
    <p:sldId id="260" r:id="rId18"/>
    <p:sldId id="396" r:id="rId19"/>
    <p:sldId id="407" r:id="rId20"/>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F67"/>
    <a:srgbClr val="94E660"/>
    <a:srgbClr val="1BFF1E"/>
    <a:srgbClr val="860E9A"/>
    <a:srgbClr val="AC098D"/>
    <a:srgbClr val="F00EC4"/>
    <a:srgbClr val="014967"/>
    <a:srgbClr val="1E6378"/>
    <a:srgbClr val="FEF0D2"/>
    <a:srgbClr val="FED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6" autoAdjust="0"/>
    <p:restoredTop sz="80967" autoAdjust="0"/>
  </p:normalViewPr>
  <p:slideViewPr>
    <p:cSldViewPr snapToGrid="0">
      <p:cViewPr varScale="1">
        <p:scale>
          <a:sx n="88" d="100"/>
          <a:sy n="88" d="100"/>
        </p:scale>
        <p:origin x="1040" y="184"/>
      </p:cViewPr>
      <p:guideLst/>
    </p:cSldViewPr>
  </p:slideViewPr>
  <p:outlineViewPr>
    <p:cViewPr>
      <p:scale>
        <a:sx n="33" d="100"/>
        <a:sy n="33" d="100"/>
      </p:scale>
      <p:origin x="0" y="-6900"/>
    </p:cViewPr>
  </p:outlineViewPr>
  <p:notesTextViewPr>
    <p:cViewPr>
      <p:scale>
        <a:sx n="3" d="2"/>
        <a:sy n="3" d="2"/>
      </p:scale>
      <p:origin x="0" y="0"/>
    </p:cViewPr>
  </p:notesTextViewPr>
  <p:sorterViewPr>
    <p:cViewPr varScale="1">
      <p:scale>
        <a:sx n="100" d="100"/>
        <a:sy n="100" d="100"/>
      </p:scale>
      <p:origin x="0" y="-222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CA"/>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E95C48B4-28C5-4569-8A7D-63A931E1126B}" type="datetimeFigureOut">
              <a:rPr lang="en-CA" smtClean="0"/>
              <a:t>2018-05-17</a:t>
            </a:fld>
            <a:endParaRPr lang="en-CA"/>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CA"/>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CA"/>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EB812F6-32D2-4A93-95A5-071F463DE126}" type="slidenum">
              <a:rPr lang="en-CA" smtClean="0"/>
              <a:t>‹#›</a:t>
            </a:fld>
            <a:endParaRPr lang="en-CA"/>
          </a:p>
        </p:txBody>
      </p:sp>
    </p:spTree>
    <p:extLst>
      <p:ext uri="{BB962C8B-B14F-4D97-AF65-F5344CB8AC3E}">
        <p14:creationId xmlns:p14="http://schemas.microsoft.com/office/powerpoint/2010/main" val="134411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two top level messages:</a:t>
            </a:r>
          </a:p>
          <a:p>
            <a:endParaRPr lang="en-US" dirty="0"/>
          </a:p>
          <a:p>
            <a:pPr marL="285750" indent="-285750">
              <a:buFont typeface="Arial" panose="020B0604020202020204" pitchFamily="34" charset="0"/>
              <a:buChar char="•"/>
            </a:pPr>
            <a:r>
              <a:rPr lang="en-US" dirty="0"/>
              <a:t>The NoviWare NOS brings carrier-grade SDN technology to the Tofino’s Programmable Match-Action Pipeline</a:t>
            </a:r>
          </a:p>
          <a:p>
            <a:pPr marL="742950" lvl="1" indent="-285750">
              <a:buFont typeface="Arial" panose="020B0604020202020204" pitchFamily="34" charset="0"/>
              <a:buChar char="•"/>
            </a:pPr>
            <a:r>
              <a:rPr lang="en-US" sz="1600" dirty="0"/>
              <a:t>Based on an open-standard - OpenFlow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OpenFlow applications and controllers implemented to the 1.5 specification will run on Tofino</a:t>
            </a:r>
          </a:p>
          <a:p>
            <a:pPr marL="742950" lvl="1" indent="-285750">
              <a:buFont typeface="Arial" panose="020B0604020202020204" pitchFamily="34" charset="0"/>
              <a:buChar char="•"/>
            </a:pPr>
            <a:r>
              <a:rPr lang="en-US" sz="1600" dirty="0"/>
              <a:t>Smaller table size limits compared to NP-5</a:t>
            </a:r>
          </a:p>
          <a:p>
            <a:endParaRPr lang="en-US" dirty="0"/>
          </a:p>
          <a:p>
            <a:r>
              <a:rPr lang="en-US" sz="2400" dirty="0"/>
              <a:t>Supporting Messaging:</a:t>
            </a:r>
            <a:endParaRPr lang="en-US" dirty="0"/>
          </a:p>
          <a:p>
            <a:pPr marL="285750" indent="-285750">
              <a:buFont typeface="Arial" panose="020B0604020202020204" pitchFamily="34" charset="0"/>
              <a:buChar char="•"/>
            </a:pPr>
            <a:r>
              <a:rPr lang="en-US" dirty="0"/>
              <a:t>NoviWare provides a “Real” OpenFlow 1.5 complaint NOS</a:t>
            </a:r>
          </a:p>
          <a:p>
            <a:pPr marL="285750" indent="-285750">
              <a:buFont typeface="Arial" panose="020B0604020202020204" pitchFamily="34" charset="0"/>
              <a:buChar char="•"/>
            </a:pPr>
            <a:r>
              <a:rPr lang="en-US" dirty="0"/>
              <a:t>NoviWare provides key extension to support tunneling protocols, time stamping,, consistent hashing and others</a:t>
            </a:r>
          </a:p>
          <a:p>
            <a:pPr marL="742950" lvl="1" indent="-285750">
              <a:buFont typeface="Arial" panose="020B0604020202020204" pitchFamily="34" charset="0"/>
              <a:buChar char="•"/>
            </a:pPr>
            <a:r>
              <a:rPr lang="en-US" sz="1600" dirty="0"/>
              <a:t>Rapidly enhancing NoviWare to meet a client’s need is a key aspect of our Business Model</a:t>
            </a:r>
          </a:p>
          <a:p>
            <a:pPr marL="285750" indent="-285750">
              <a:buFont typeface="Arial" panose="020B0604020202020204" pitchFamily="34" charset="0"/>
              <a:buChar char="•"/>
            </a:pPr>
            <a:r>
              <a:rPr lang="en-US" dirty="0"/>
              <a:t>NoviWare provides market-leading Operations and Management (O&amp;M) functionality</a:t>
            </a:r>
          </a:p>
          <a:p>
            <a:pPr marL="285750" indent="-285750">
              <a:buFont typeface="Arial" panose="020B0604020202020204" pitchFamily="34" charset="0"/>
              <a:buChar char="•"/>
            </a:pPr>
            <a:r>
              <a:rPr lang="en-US" dirty="0"/>
              <a:t>NoviWare leverages the P4 SDK environment to accelerate innovation</a:t>
            </a:r>
          </a:p>
          <a:p>
            <a:pPr marL="285750" indent="-285750">
              <a:buFont typeface="Arial" panose="020B0604020202020204" pitchFamily="34" charset="0"/>
              <a:buChar char="•"/>
            </a:pPr>
            <a:r>
              <a:rPr lang="en-US" dirty="0"/>
              <a:t>NoviWare supports multiple NPU architectures</a:t>
            </a:r>
          </a:p>
          <a:p>
            <a:pPr marL="742950" lvl="1" indent="-285750">
              <a:buFont typeface="Arial" panose="020B0604020202020204" pitchFamily="34" charset="0"/>
              <a:buChar char="•"/>
            </a:pPr>
            <a:r>
              <a:rPr lang="en-US" dirty="0"/>
              <a:t>This provides a board range of advances features such as H-QOS</a:t>
            </a:r>
          </a:p>
          <a:p>
            <a:endParaRPr lang="en-US" dirty="0"/>
          </a:p>
        </p:txBody>
      </p:sp>
      <p:sp>
        <p:nvSpPr>
          <p:cNvPr id="4" name="Slide Number Placeholder 3"/>
          <p:cNvSpPr>
            <a:spLocks noGrp="1"/>
          </p:cNvSpPr>
          <p:nvPr>
            <p:ph type="sldNum" sz="quarter" idx="10"/>
          </p:nvPr>
        </p:nvSpPr>
        <p:spPr/>
        <p:txBody>
          <a:bodyPr/>
          <a:lstStyle/>
          <a:p>
            <a:fld id="{2EB812F6-32D2-4A93-95A5-071F463DE126}" type="slidenum">
              <a:rPr lang="en-CA" smtClean="0"/>
              <a:t>4</a:t>
            </a:fld>
            <a:endParaRPr lang="en-CA"/>
          </a:p>
        </p:txBody>
      </p:sp>
    </p:spTree>
    <p:extLst>
      <p:ext uri="{BB962C8B-B14F-4D97-AF65-F5344CB8AC3E}">
        <p14:creationId xmlns:p14="http://schemas.microsoft.com/office/powerpoint/2010/main" val="190651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B812F6-32D2-4A93-95A5-071F463DE126}" type="slidenum">
              <a:rPr lang="en-CA" smtClean="0"/>
              <a:t>6</a:t>
            </a:fld>
            <a:endParaRPr lang="en-CA"/>
          </a:p>
        </p:txBody>
      </p:sp>
    </p:spTree>
    <p:extLst>
      <p:ext uri="{BB962C8B-B14F-4D97-AF65-F5344CB8AC3E}">
        <p14:creationId xmlns:p14="http://schemas.microsoft.com/office/powerpoint/2010/main" val="279407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B812F6-32D2-4A93-95A5-071F463DE126}" type="slidenum">
              <a:rPr lang="en-CA" smtClean="0"/>
              <a:t>9</a:t>
            </a:fld>
            <a:endParaRPr lang="en-CA"/>
          </a:p>
        </p:txBody>
      </p:sp>
    </p:spTree>
    <p:extLst>
      <p:ext uri="{BB962C8B-B14F-4D97-AF65-F5344CB8AC3E}">
        <p14:creationId xmlns:p14="http://schemas.microsoft.com/office/powerpoint/2010/main" val="305341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B812F6-32D2-4A93-95A5-071F463DE126}" type="slidenum">
              <a:rPr lang="en-CA" smtClean="0"/>
              <a:t>13</a:t>
            </a:fld>
            <a:endParaRPr lang="en-CA"/>
          </a:p>
        </p:txBody>
      </p:sp>
    </p:spTree>
    <p:extLst>
      <p:ext uri="{BB962C8B-B14F-4D97-AF65-F5344CB8AC3E}">
        <p14:creationId xmlns:p14="http://schemas.microsoft.com/office/powerpoint/2010/main" val="1813585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B812F6-32D2-4A93-95A5-071F463DE126}" type="slidenum">
              <a:rPr lang="en-CA" smtClean="0"/>
              <a:t>15</a:t>
            </a:fld>
            <a:endParaRPr lang="en-CA"/>
          </a:p>
        </p:txBody>
      </p:sp>
    </p:spTree>
    <p:extLst>
      <p:ext uri="{BB962C8B-B14F-4D97-AF65-F5344CB8AC3E}">
        <p14:creationId xmlns:p14="http://schemas.microsoft.com/office/powerpoint/2010/main" val="2767979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tro Slide">
    <p:spTree>
      <p:nvGrpSpPr>
        <p:cNvPr id="1" name=""/>
        <p:cNvGrpSpPr/>
        <p:nvPr/>
      </p:nvGrpSpPr>
      <p:grpSpPr>
        <a:xfrm>
          <a:off x="0" y="0"/>
          <a:ext cx="0" cy="0"/>
          <a:chOff x="0" y="0"/>
          <a:chExt cx="0" cy="0"/>
        </a:xfrm>
      </p:grpSpPr>
      <p:pic>
        <p:nvPicPr>
          <p:cNvPr id="3" name="Picture 2"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3" name="TextBox 22"/>
          <p:cNvSpPr txBox="1"/>
          <p:nvPr userDrawn="1"/>
        </p:nvSpPr>
        <p:spPr>
          <a:xfrm>
            <a:off x="6547556" y="5832397"/>
            <a:ext cx="2912533" cy="369332"/>
          </a:xfrm>
          <a:prstGeom prst="rect">
            <a:avLst/>
          </a:prstGeom>
          <a:noFill/>
        </p:spPr>
        <p:txBody>
          <a:bodyPr wrap="square" rtlCol="0">
            <a:spAutoFit/>
          </a:bodyPr>
          <a:lstStyle/>
          <a:p>
            <a:pPr algn="ctr"/>
            <a:r>
              <a:rPr lang="en-US" sz="1800" dirty="0"/>
              <a:t>www.noviflow.com</a:t>
            </a:r>
          </a:p>
        </p:txBody>
      </p:sp>
      <p:sp>
        <p:nvSpPr>
          <p:cNvPr id="5" name="Text Placeholder 4"/>
          <p:cNvSpPr>
            <a:spLocks noGrp="1"/>
          </p:cNvSpPr>
          <p:nvPr>
            <p:ph type="body" sz="quarter" idx="10" hasCustomPrompt="1"/>
          </p:nvPr>
        </p:nvSpPr>
        <p:spPr>
          <a:xfrm>
            <a:off x="6051552" y="2471738"/>
            <a:ext cx="4220633" cy="457200"/>
          </a:xfrm>
        </p:spPr>
        <p:txBody>
          <a:bodyPr/>
          <a:lstStyle>
            <a:lvl1pPr marL="0" indent="0" algn="ctr">
              <a:buNone/>
              <a:defRPr baseline="0"/>
            </a:lvl1pPr>
          </a:lstStyle>
          <a:p>
            <a:pPr lvl="0"/>
            <a:r>
              <a:rPr lang="en-CA" dirty="0"/>
              <a:t>Presentation to Customer</a:t>
            </a:r>
            <a:endParaRPr lang="en-US" dirty="0"/>
          </a:p>
        </p:txBody>
      </p:sp>
      <p:sp>
        <p:nvSpPr>
          <p:cNvPr id="7" name="Text Placeholder 6"/>
          <p:cNvSpPr>
            <a:spLocks noGrp="1"/>
          </p:cNvSpPr>
          <p:nvPr>
            <p:ph type="body" sz="quarter" idx="11" hasCustomPrompt="1"/>
          </p:nvPr>
        </p:nvSpPr>
        <p:spPr>
          <a:xfrm>
            <a:off x="6932084" y="5468938"/>
            <a:ext cx="2235200" cy="373062"/>
          </a:xfrm>
        </p:spPr>
        <p:txBody>
          <a:bodyPr/>
          <a:lstStyle>
            <a:lvl1pPr marL="0" indent="0" algn="ctr">
              <a:buNone/>
              <a:defRPr/>
            </a:lvl1pPr>
          </a:lstStyle>
          <a:p>
            <a:pPr lvl="0"/>
            <a:r>
              <a:rPr lang="en-CA" dirty="0"/>
              <a:t>Date</a:t>
            </a:r>
            <a:endParaRPr lang="en-US" dirty="0"/>
          </a:p>
        </p:txBody>
      </p:sp>
      <p:pic>
        <p:nvPicPr>
          <p:cNvPr id="9" name="Picture 8" descr="NoviFlow_Logo_Rectangle_EN.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23208" y="195138"/>
            <a:ext cx="4761227" cy="1259896"/>
          </a:xfrm>
          <a:prstGeom prst="rect">
            <a:avLst/>
          </a:prstGeom>
        </p:spPr>
      </p:pic>
    </p:spTree>
    <p:extLst>
      <p:ext uri="{BB962C8B-B14F-4D97-AF65-F5344CB8AC3E}">
        <p14:creationId xmlns:p14="http://schemas.microsoft.com/office/powerpoint/2010/main" val="696058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47689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6197600" y="1295400"/>
            <a:ext cx="5384800" cy="4572000"/>
          </a:xfrm>
        </p:spPr>
        <p:txBody>
          <a:bodyPr/>
          <a:lstStyle>
            <a:lvl1pPr marL="0" indent="0">
              <a:buNone/>
              <a:defRPr/>
            </a:lvl1pPr>
          </a:lstStyle>
          <a:p>
            <a:r>
              <a:rPr lang="en-US"/>
              <a:t>Click icon to add picture</a:t>
            </a:r>
            <a:endParaRPr lang="en-US" dirty="0"/>
          </a:p>
        </p:txBody>
      </p:sp>
      <p:sp>
        <p:nvSpPr>
          <p:cNvPr id="8" name="Text Placeholder 7"/>
          <p:cNvSpPr>
            <a:spLocks noGrp="1"/>
          </p:cNvSpPr>
          <p:nvPr>
            <p:ph type="body" sz="quarter" idx="13"/>
          </p:nvPr>
        </p:nvSpPr>
        <p:spPr>
          <a:xfrm>
            <a:off x="304800" y="1295400"/>
            <a:ext cx="5588000" cy="4572000"/>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2803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2"/>
          </p:nvPr>
        </p:nvSpPr>
        <p:spPr>
          <a:xfrm>
            <a:off x="304800" y="2057400"/>
            <a:ext cx="11582400" cy="4191000"/>
          </a:xfrm>
        </p:spPr>
        <p:txBody>
          <a:bodyPr/>
          <a:lstStyle>
            <a:lvl1pPr marL="0" indent="0">
              <a:buNone/>
              <a:defRPr/>
            </a:lvl1pPr>
          </a:lstStyle>
          <a:p>
            <a:r>
              <a:rPr lang="en-US"/>
              <a:t>Click icon to add chart</a:t>
            </a:r>
            <a:endParaRPr lang="en-US" dirty="0"/>
          </a:p>
        </p:txBody>
      </p:sp>
      <p:sp>
        <p:nvSpPr>
          <p:cNvPr id="8" name="Text Placeholder 7"/>
          <p:cNvSpPr>
            <a:spLocks noGrp="1"/>
          </p:cNvSpPr>
          <p:nvPr>
            <p:ph type="body" sz="quarter" idx="13"/>
          </p:nvPr>
        </p:nvSpPr>
        <p:spPr>
          <a:xfrm>
            <a:off x="304800" y="1261899"/>
            <a:ext cx="11582400" cy="800100"/>
          </a:xfrm>
          <a:solidFill>
            <a:schemeClr val="bg1">
              <a:lumMod val="95000"/>
            </a:schemeClr>
          </a:solidFill>
        </p:spPr>
        <p:txBody>
          <a:bodyPr>
            <a:normAutofit/>
          </a:bodyPr>
          <a:lstStyle>
            <a:lvl1pPr marL="0" indent="0">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12915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nline 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Online Image Placeholder 6"/>
          <p:cNvSpPr>
            <a:spLocks noGrp="1"/>
          </p:cNvSpPr>
          <p:nvPr>
            <p:ph type="clipArt" sz="quarter" idx="14"/>
          </p:nvPr>
        </p:nvSpPr>
        <p:spPr>
          <a:xfrm>
            <a:off x="304800" y="2096157"/>
            <a:ext cx="11582400" cy="4191000"/>
          </a:xfrm>
        </p:spPr>
        <p:txBody>
          <a:bodyPr/>
          <a:lstStyle>
            <a:lvl1pPr marL="0" indent="0">
              <a:buNone/>
              <a:defRPr/>
            </a:lvl1pPr>
          </a:lstStyle>
          <a:p>
            <a:r>
              <a:rPr lang="en-US"/>
              <a:t>Click icon to add online image</a:t>
            </a:r>
            <a:endParaRPr lang="en-US" dirty="0"/>
          </a:p>
        </p:txBody>
      </p:sp>
      <p:sp>
        <p:nvSpPr>
          <p:cNvPr id="9" name="Text Placeholder 7"/>
          <p:cNvSpPr>
            <a:spLocks noGrp="1"/>
          </p:cNvSpPr>
          <p:nvPr>
            <p:ph type="body" sz="quarter" idx="13"/>
          </p:nvPr>
        </p:nvSpPr>
        <p:spPr>
          <a:xfrm>
            <a:off x="304800" y="1261899"/>
            <a:ext cx="11582400" cy="800100"/>
          </a:xfrm>
          <a:solidFill>
            <a:schemeClr val="bg1">
              <a:lumMod val="95000"/>
            </a:schemeClr>
          </a:solidFill>
        </p:spPr>
        <p:txBody>
          <a:bodyPr>
            <a:normAutofit/>
          </a:bodyPr>
          <a:lstStyle>
            <a:lvl1pPr marL="0" indent="0">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151459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413876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ransition Slid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09600" y="1604963"/>
            <a:ext cx="6604000" cy="1219200"/>
          </a:xfrm>
        </p:spPr>
        <p:txBody>
          <a:bodyPr>
            <a:normAutofit/>
          </a:bodyPr>
          <a:lstStyle>
            <a:lvl1pPr marL="0" indent="0">
              <a:buFontTx/>
              <a:buNone/>
              <a:defRPr sz="4400">
                <a:solidFill>
                  <a:schemeClr val="tx1"/>
                </a:solidFill>
                <a:latin typeface="Segoe UI Light" panose="020B0502040204020203" pitchFamily="34" charset="0"/>
              </a:defRPr>
            </a:lvl1pPr>
          </a:lstStyle>
          <a:p>
            <a:pPr lvl="0"/>
            <a:r>
              <a:rPr lang="en-US"/>
              <a:t>Edit Master text styles</a:t>
            </a:r>
          </a:p>
        </p:txBody>
      </p:sp>
      <p:sp>
        <p:nvSpPr>
          <p:cNvPr id="11" name="Rectangle 10"/>
          <p:cNvSpPr/>
          <p:nvPr userDrawn="1"/>
        </p:nvSpPr>
        <p:spPr>
          <a:xfrm>
            <a:off x="10769601"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print"/>
          <a:stretch>
            <a:fillRect/>
          </a:stretch>
        </p:blipFill>
        <p:spPr>
          <a:xfrm>
            <a:off x="500" y="4103272"/>
            <a:ext cx="12192000" cy="2486025"/>
          </a:xfrm>
          <a:prstGeom prst="rect">
            <a:avLst/>
          </a:prstGeom>
        </p:spPr>
      </p:pic>
      <p:sp>
        <p:nvSpPr>
          <p:cNvPr id="17" name="Rectangle 16"/>
          <p:cNvSpPr/>
          <p:nvPr userDrawn="1"/>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8" name="Rectangle 17"/>
          <p:cNvSpPr/>
          <p:nvPr userDrawn="1"/>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userDrawn="1"/>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9532534" y="6278906"/>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25018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Closing Slide">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216900" y="2209800"/>
            <a:ext cx="3759200" cy="914400"/>
          </a:xfrm>
          <a:ln>
            <a:solidFill>
              <a:schemeClr val="bg1"/>
            </a:solidFill>
          </a:ln>
        </p:spPr>
        <p:txBody>
          <a:bodyPr>
            <a:noAutofit/>
          </a:bodyPr>
          <a:lstStyle>
            <a:lvl1pPr marL="0" indent="0" algn="ctr">
              <a:buNone/>
              <a:defRPr sz="3600">
                <a:solidFill>
                  <a:srgbClr val="014F67"/>
                </a:solidFill>
                <a:latin typeface="Segoe UI Light" panose="020B0502040204020203" pitchFamily="34" charset="0"/>
              </a:defRPr>
            </a:lvl1pPr>
            <a:lvl2pPr marL="457200" indent="0">
              <a:buNone/>
              <a:defRPr sz="3600">
                <a:solidFill>
                  <a:schemeClr val="accent1"/>
                </a:solidFill>
              </a:defRPr>
            </a:lvl2pPr>
            <a:lvl3pPr marL="914400" indent="0">
              <a:buNone/>
              <a:defRPr sz="3600">
                <a:solidFill>
                  <a:schemeClr val="accent1"/>
                </a:solidFill>
              </a:defRPr>
            </a:lvl3pPr>
            <a:lvl4pPr marL="1371600" indent="0">
              <a:buNone/>
              <a:defRPr sz="3600">
                <a:solidFill>
                  <a:schemeClr val="accent1"/>
                </a:solidFill>
              </a:defRPr>
            </a:lvl4pPr>
            <a:lvl5pPr marL="1828800" indent="0">
              <a:buNone/>
              <a:defRPr sz="3600">
                <a:solidFill>
                  <a:schemeClr val="accent1"/>
                </a:solidFill>
              </a:defRPr>
            </a:lvl5pPr>
          </a:lstStyle>
          <a:p>
            <a:pPr lvl="0"/>
            <a:r>
              <a:rPr lang="en-US" dirty="0"/>
              <a:t>Thank you!</a:t>
            </a:r>
          </a:p>
        </p:txBody>
      </p:sp>
      <p:pic>
        <p:nvPicPr>
          <p:cNvPr id="9" name="Picture 8"/>
          <p:cNvPicPr>
            <a:picLocks noChangeAspect="1"/>
          </p:cNvPicPr>
          <p:nvPr userDrawn="1"/>
        </p:nvPicPr>
        <p:blipFill>
          <a:blip r:embed="rId2" cstate="print"/>
          <a:stretch>
            <a:fillRect/>
          </a:stretch>
        </p:blipFill>
        <p:spPr>
          <a:xfrm>
            <a:off x="500" y="4143376"/>
            <a:ext cx="12192000" cy="248602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0" y="457200"/>
            <a:ext cx="3397408" cy="674255"/>
          </a:xfrm>
          <a:prstGeom prst="rect">
            <a:avLst/>
          </a:prstGeom>
        </p:spPr>
      </p:pic>
      <p:sp>
        <p:nvSpPr>
          <p:cNvPr id="2" name="TextBox 1"/>
          <p:cNvSpPr txBox="1"/>
          <p:nvPr userDrawn="1"/>
        </p:nvSpPr>
        <p:spPr>
          <a:xfrm>
            <a:off x="16043" y="6254750"/>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3" name="Rectangle 12"/>
          <p:cNvSpPr/>
          <p:nvPr userDrawn="1"/>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userDrawn="1"/>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userDrawn="1"/>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1" name="Rectangle 10"/>
          <p:cNvSpPr/>
          <p:nvPr userDrawn="1"/>
        </p:nvSpPr>
        <p:spPr>
          <a:xfrm>
            <a:off x="9532534" y="6267148"/>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00302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496584" y="6516914"/>
            <a:ext cx="3860800" cy="228600"/>
          </a:xfrm>
          <a:prstGeom prst="rect">
            <a:avLst/>
          </a:prstGeom>
        </p:spPr>
        <p:txBody>
          <a:bodyPr/>
          <a:lstStyle/>
          <a:p>
            <a:endParaRPr lang="en-US" dirty="0"/>
          </a:p>
        </p:txBody>
      </p:sp>
      <p:sp>
        <p:nvSpPr>
          <p:cNvPr id="4" name="Slide Number Placeholder 3"/>
          <p:cNvSpPr>
            <a:spLocks noGrp="1"/>
          </p:cNvSpPr>
          <p:nvPr>
            <p:ph type="sldNum" sz="quarter" idx="11"/>
          </p:nvPr>
        </p:nvSpPr>
        <p:spPr>
          <a:xfrm>
            <a:off x="614437" y="6527195"/>
            <a:ext cx="711200" cy="228600"/>
          </a:xfrm>
          <a:prstGeom prst="rect">
            <a:avLst/>
          </a:prstGeom>
        </p:spPr>
        <p:txBody>
          <a:bodyPr/>
          <a:lstStyle/>
          <a:p>
            <a:fld id="{475302B2-2509-49B8-AB95-3401A2D04EA3}" type="slidenum">
              <a:rPr lang="en-US" smtClean="0"/>
              <a:pPr/>
              <a:t>‹#›</a:t>
            </a:fld>
            <a:endParaRPr lang="en-US" dirty="0"/>
          </a:p>
        </p:txBody>
      </p:sp>
      <p:pic>
        <p:nvPicPr>
          <p:cNvPr id="5" name="Picture 4" descr="Page heade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257800"/>
            <a:ext cx="12192000" cy="169339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Footer Placeholder 3"/>
          <p:cNvSpPr txBox="1">
            <a:spLocks/>
          </p:cNvSpPr>
          <p:nvPr userDrawn="1"/>
        </p:nvSpPr>
        <p:spPr>
          <a:xfrm>
            <a:off x="1017241" y="6541442"/>
            <a:ext cx="3860800" cy="228600"/>
          </a:xfrm>
          <a:prstGeom prst="rect">
            <a:avLst/>
          </a:prstGeom>
        </p:spPr>
        <p:txBody>
          <a:bodyPr vert="horz" lIns="91440" tIns="45720" rIns="91440" bIns="45720" rtlCol="0" anchor="ctr"/>
          <a:lstStyle>
            <a:defPPr>
              <a:defRPr lang="en-US"/>
            </a:defPPr>
            <a:lvl1pPr marL="0" algn="l" defTabSz="914400" rtl="0" eaLnBrk="1" latinLnBrk="0" hangingPunct="1">
              <a:defRPr sz="1000" i="1" kern="1200">
                <a:solidFill>
                  <a:srgbClr val="014F67"/>
                </a:solidFill>
                <a:latin typeface="Segoe UI Light" pitchFamily="34" charset="0"/>
                <a:ea typeface="+mn-ea"/>
                <a:cs typeface="Segoe UI 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Proprietary &amp; Confidential</a:t>
            </a:r>
          </a:p>
        </p:txBody>
      </p:sp>
      <p:sp>
        <p:nvSpPr>
          <p:cNvPr id="7" name="Slide Number Placeholder 4"/>
          <p:cNvSpPr txBox="1">
            <a:spLocks/>
          </p:cNvSpPr>
          <p:nvPr userDrawn="1"/>
        </p:nvSpPr>
        <p:spPr>
          <a:xfrm>
            <a:off x="241171" y="6538617"/>
            <a:ext cx="711200" cy="228600"/>
          </a:xfrm>
          <a:prstGeom prst="rect">
            <a:avLst/>
          </a:prstGeom>
        </p:spPr>
        <p:txBody>
          <a:bodyPr vert="horz" lIns="91440" tIns="45720" rIns="91440" bIns="45720" rtlCol="0" anchor="ctr"/>
          <a:lstStyle>
            <a:defPPr>
              <a:defRPr lang="en-US"/>
            </a:defPPr>
            <a:lvl1pPr marL="0" algn="ctr" defTabSz="914400" rtl="0" eaLnBrk="1" latinLnBrk="0" hangingPunct="1">
              <a:defRPr lang="en-US" sz="1600" b="0" kern="1200" smtClean="0">
                <a:solidFill>
                  <a:srgbClr val="014F67"/>
                </a:solidFill>
                <a:latin typeface="Segoe UI Light" pitchFamily="34" charset="0"/>
                <a:ea typeface="+mn-ea"/>
                <a:cs typeface="Segoe UI 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5302B2-2509-49B8-AB95-3401A2D04EA3}" type="slidenum">
              <a:rPr lang="en-US" sz="1600" smtClean="0">
                <a:solidFill>
                  <a:schemeClr val="bg1"/>
                </a:solidFill>
              </a:rPr>
              <a:pPr/>
              <a:t>‹#›</a:t>
            </a:fld>
            <a:endParaRPr lang="en-US" sz="1600" dirty="0">
              <a:solidFill>
                <a:schemeClr val="bg1"/>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2"/>
          </p:nvPr>
        </p:nvSpPr>
        <p:spPr>
          <a:xfrm>
            <a:off x="501652" y="1035050"/>
            <a:ext cx="11256433"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510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1A3F77-A3BE-C64C-BED1-7EC1149A079F}" type="slidenum">
              <a:rPr lang="en-US" smtClean="0"/>
              <a:t>‹#›</a:t>
            </a:fld>
            <a:endParaRPr lang="en-US"/>
          </a:p>
        </p:txBody>
      </p:sp>
    </p:spTree>
    <p:extLst>
      <p:ext uri="{BB962C8B-B14F-4D97-AF65-F5344CB8AC3E}">
        <p14:creationId xmlns:p14="http://schemas.microsoft.com/office/powerpoint/2010/main" val="3328967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lvl1pPr>
              <a:defRPr b="0"/>
            </a:lvl1pPr>
          </a:lstStyle>
          <a:p>
            <a:r>
              <a:rPr lang="en-US" dirty="0"/>
              <a:t>Click to edit Master title style</a:t>
            </a:r>
          </a:p>
        </p:txBody>
      </p:sp>
      <p:sp>
        <p:nvSpPr>
          <p:cNvPr id="7" name="Text Placeholder 2"/>
          <p:cNvSpPr>
            <a:spLocks noGrp="1"/>
          </p:cNvSpPr>
          <p:nvPr>
            <p:ph idx="1"/>
          </p:nvPr>
        </p:nvSpPr>
        <p:spPr>
          <a:xfrm>
            <a:off x="609600" y="1600200"/>
            <a:ext cx="10972800" cy="4876800"/>
          </a:xfrm>
          <a:prstGeom prst="rect">
            <a:avLst/>
          </a:prstGeom>
        </p:spPr>
        <p:txBody>
          <a:bodyPr vert="horz" lIns="91440" tIns="45720" rIns="91440" bIns="45720" rtlCol="0">
            <a:normAutofit/>
          </a:bodyPr>
          <a:lstStyle>
            <a:lvl1pPr marL="342900" indent="-342900">
              <a:spcBef>
                <a:spcPts val="624"/>
              </a:spcBef>
              <a:buSzPct val="90000"/>
              <a:buFontTx/>
              <a:buBlip>
                <a:blip r:embed="rId2"/>
              </a:buBlip>
              <a:defRPr sz="2400">
                <a:solidFill>
                  <a:schemeClr val="tx1"/>
                </a:solidFill>
              </a:defRPr>
            </a:lvl1pPr>
            <a:lvl2pPr marL="742950" indent="-285750">
              <a:spcBef>
                <a:spcPts val="300"/>
              </a:spcBef>
              <a:buSzPct val="90000"/>
              <a:buFontTx/>
              <a:buBlip>
                <a:blip r:embed="rId2"/>
              </a:buBlip>
              <a:defRPr sz="2200">
                <a:solidFill>
                  <a:schemeClr val="tx1"/>
                </a:solidFill>
              </a:defRPr>
            </a:lvl2pPr>
            <a:lvl3pPr marL="1143000" indent="-228600">
              <a:spcBef>
                <a:spcPts val="300"/>
              </a:spcBef>
              <a:buSzPct val="90000"/>
              <a:buFontTx/>
              <a:buBlip>
                <a:blip r:embed="rId2"/>
              </a:buBlip>
              <a:defRPr sz="2000">
                <a:solidFill>
                  <a:schemeClr val="tx1"/>
                </a:solidFill>
              </a:defRPr>
            </a:lvl3pPr>
            <a:lvl4pPr marL="1600200" indent="-228600">
              <a:spcBef>
                <a:spcPts val="300"/>
              </a:spcBef>
              <a:buSzPct val="90000"/>
              <a:buFontTx/>
              <a:buBlip>
                <a:blip r:embed="rId2"/>
              </a:buBlip>
              <a:defRPr sz="2000">
                <a:solidFill>
                  <a:schemeClr val="tx1"/>
                </a:solidFill>
              </a:defRPr>
            </a:lvl4pPr>
            <a:lvl5pPr marL="2057400" indent="-228600">
              <a:spcBef>
                <a:spcPts val="300"/>
              </a:spcBef>
              <a:buSzPct val="90000"/>
              <a:buFontTx/>
              <a:buBlip>
                <a:blip r:embed="rId2"/>
              </a:buBlip>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txBox="1">
            <a:spLocks/>
          </p:cNvSpPr>
          <p:nvPr userDrawn="1"/>
        </p:nvSpPr>
        <p:spPr>
          <a:xfrm>
            <a:off x="1" y="6502401"/>
            <a:ext cx="755425" cy="365125"/>
          </a:xfrm>
          <a:prstGeom prst="rect">
            <a:avLst/>
          </a:prstGeom>
        </p:spPr>
        <p:txBody>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9C0DA4-660D-4833-B343-96441BB9F0CD}" type="slidenum">
              <a:rPr lang="fr-FR" sz="1400" smtClean="0">
                <a:solidFill>
                  <a:prstClr val="white">
                    <a:lumMod val="50000"/>
                  </a:prstClr>
                </a:solidFill>
              </a:rPr>
              <a:pPr algn="ctr"/>
              <a:t>‹#›</a:t>
            </a:fld>
            <a:endParaRPr lang="fr-FR" sz="1400" dirty="0">
              <a:solidFill>
                <a:prstClr val="white">
                  <a:lumMod val="50000"/>
                </a:prstClr>
              </a:solidFill>
            </a:endParaRPr>
          </a:p>
        </p:txBody>
      </p:sp>
      <p:pic>
        <p:nvPicPr>
          <p:cNvPr id="11" name="Picture 10"/>
          <p:cNvPicPr>
            <a:picLocks noChangeAspect="1"/>
          </p:cNvPicPr>
          <p:nvPr userDrawn="1"/>
        </p:nvPicPr>
        <p:blipFill>
          <a:blip r:embed="rId3"/>
          <a:stretch>
            <a:fillRect/>
          </a:stretch>
        </p:blipFill>
        <p:spPr>
          <a:xfrm>
            <a:off x="10763250" y="6502401"/>
            <a:ext cx="1314450" cy="247650"/>
          </a:xfrm>
          <a:prstGeom prst="rect">
            <a:avLst/>
          </a:prstGeom>
        </p:spPr>
      </p:pic>
      <p:sp>
        <p:nvSpPr>
          <p:cNvPr id="8" name="Text Placeholder 2">
            <a:extLst>
              <a:ext uri="{FF2B5EF4-FFF2-40B4-BE49-F238E27FC236}">
                <a16:creationId xmlns:a16="http://schemas.microsoft.com/office/drawing/2014/main" id="{2E085D79-12A0-8646-B045-FB9B517A8530}"/>
              </a:ext>
            </a:extLst>
          </p:cNvPr>
          <p:cNvSpPr>
            <a:spLocks noGrp="1"/>
          </p:cNvSpPr>
          <p:nvPr>
            <p:ph type="body" sz="quarter" idx="10"/>
          </p:nvPr>
        </p:nvSpPr>
        <p:spPr>
          <a:xfrm>
            <a:off x="606392" y="946150"/>
            <a:ext cx="10972800" cy="640373"/>
          </a:xfrm>
        </p:spPr>
        <p:txBody>
          <a:bodyPr anchor="ctr" anchorCtr="0">
            <a:normAutofit/>
          </a:bodyPr>
          <a:lstStyle>
            <a:lvl1pPr marL="0" indent="0">
              <a:buNone/>
              <a:defRPr sz="2800" b="1">
                <a:solidFill>
                  <a:srgbClr val="4AA4D8"/>
                </a:solidFill>
              </a:defRPr>
            </a:lvl1pPr>
          </a:lstStyle>
          <a:p>
            <a:pPr lvl="0"/>
            <a:r>
              <a:rPr lang="en-US" dirty="0"/>
              <a:t>Edit Master text styles</a:t>
            </a:r>
          </a:p>
        </p:txBody>
      </p:sp>
    </p:spTree>
    <p:extLst>
      <p:ext uri="{BB962C8B-B14F-4D97-AF65-F5344CB8AC3E}">
        <p14:creationId xmlns:p14="http://schemas.microsoft.com/office/powerpoint/2010/main" val="360106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3_Transition Slide">
    <p:spTree>
      <p:nvGrpSpPr>
        <p:cNvPr id="1" name=""/>
        <p:cNvGrpSpPr/>
        <p:nvPr/>
      </p:nvGrpSpPr>
      <p:grpSpPr>
        <a:xfrm>
          <a:off x="0" y="0"/>
          <a:ext cx="0" cy="0"/>
          <a:chOff x="0" y="0"/>
          <a:chExt cx="0" cy="0"/>
        </a:xfrm>
      </p:grpSpPr>
      <p:pic>
        <p:nvPicPr>
          <p:cNvPr id="2" name="Picture 1"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7"/>
          <p:cNvSpPr>
            <a:spLocks noGrp="1"/>
          </p:cNvSpPr>
          <p:nvPr>
            <p:ph sz="quarter" idx="12" hasCustomPrompt="1"/>
          </p:nvPr>
        </p:nvSpPr>
        <p:spPr>
          <a:xfrm>
            <a:off x="5734756" y="2048933"/>
            <a:ext cx="6502392" cy="1523999"/>
          </a:xfrm>
        </p:spPr>
        <p:txBody>
          <a:bodyPr>
            <a:normAutofit/>
          </a:bodyPr>
          <a:lstStyle>
            <a:lvl1pPr marL="0" indent="0">
              <a:buFontTx/>
              <a:buNone/>
              <a:defRPr sz="5400">
                <a:solidFill>
                  <a:schemeClr val="tx1"/>
                </a:solidFill>
                <a:latin typeface="Segoe UI Light" panose="020B0502040204020203" pitchFamily="34" charset="0"/>
              </a:defRPr>
            </a:lvl1pPr>
          </a:lstStyle>
          <a:p>
            <a:pPr lvl="0"/>
            <a:r>
              <a:rPr lang="en-CA" dirty="0"/>
              <a:t>Thank You!</a:t>
            </a:r>
          </a:p>
        </p:txBody>
      </p:sp>
      <p:pic>
        <p:nvPicPr>
          <p:cNvPr id="5" name="Picture 4" descr="NoviFlow_Logo_Rectangle_EN.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23208" y="195138"/>
            <a:ext cx="4761227" cy="1259896"/>
          </a:xfrm>
          <a:prstGeom prst="rect">
            <a:avLst/>
          </a:prstGeom>
        </p:spPr>
      </p:pic>
    </p:spTree>
    <p:extLst>
      <p:ext uri="{BB962C8B-B14F-4D97-AF65-F5344CB8AC3E}">
        <p14:creationId xmlns:p14="http://schemas.microsoft.com/office/powerpoint/2010/main" val="2537223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tro Slide">
    <p:spTree>
      <p:nvGrpSpPr>
        <p:cNvPr id="1" name=""/>
        <p:cNvGrpSpPr/>
        <p:nvPr/>
      </p:nvGrpSpPr>
      <p:grpSpPr>
        <a:xfrm>
          <a:off x="0" y="0"/>
          <a:ext cx="0" cy="0"/>
          <a:chOff x="0" y="0"/>
          <a:chExt cx="0" cy="0"/>
        </a:xfrm>
      </p:grpSpPr>
      <p:pic>
        <p:nvPicPr>
          <p:cNvPr id="3" name="Picture 2"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age 0">
            <a:extLst>
              <a:ext uri="{FF2B5EF4-FFF2-40B4-BE49-F238E27FC236}">
                <a16:creationId xmlns:a16="http://schemas.microsoft.com/office/drawing/2014/main" id="{5F49279B-D2D6-4BCE-9182-C288AFF0A4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772113" y="300363"/>
            <a:ext cx="4529992" cy="1117951"/>
          </a:xfrm>
          <a:prstGeom prst="rect">
            <a:avLst/>
          </a:prstGeom>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23" name="TextBox 22"/>
          <p:cNvSpPr txBox="1"/>
          <p:nvPr userDrawn="1"/>
        </p:nvSpPr>
        <p:spPr>
          <a:xfrm>
            <a:off x="6547556" y="5832397"/>
            <a:ext cx="2912533" cy="369332"/>
          </a:xfrm>
          <a:prstGeom prst="rect">
            <a:avLst/>
          </a:prstGeom>
          <a:noFill/>
        </p:spPr>
        <p:txBody>
          <a:bodyPr wrap="square" rtlCol="0">
            <a:spAutoFit/>
          </a:bodyPr>
          <a:lstStyle/>
          <a:p>
            <a:pPr algn="ctr"/>
            <a:r>
              <a:rPr lang="en-US" sz="1800" dirty="0"/>
              <a:t>www.noviflow.com</a:t>
            </a:r>
          </a:p>
        </p:txBody>
      </p:sp>
      <p:sp>
        <p:nvSpPr>
          <p:cNvPr id="5" name="Text Placeholder 4"/>
          <p:cNvSpPr>
            <a:spLocks noGrp="1"/>
          </p:cNvSpPr>
          <p:nvPr>
            <p:ph type="body" sz="quarter" idx="10" hasCustomPrompt="1"/>
          </p:nvPr>
        </p:nvSpPr>
        <p:spPr>
          <a:xfrm>
            <a:off x="6051553" y="2471739"/>
            <a:ext cx="4220633" cy="457200"/>
          </a:xfrm>
        </p:spPr>
        <p:txBody>
          <a:bodyPr/>
          <a:lstStyle>
            <a:lvl1pPr marL="0" indent="0" algn="ctr">
              <a:buNone/>
              <a:defRPr baseline="0"/>
            </a:lvl1pPr>
          </a:lstStyle>
          <a:p>
            <a:pPr lvl="0"/>
            <a:r>
              <a:rPr lang="en-CA" dirty="0"/>
              <a:t>Presentation to Customer</a:t>
            </a:r>
            <a:endParaRPr lang="en-US" dirty="0"/>
          </a:p>
        </p:txBody>
      </p:sp>
      <p:sp>
        <p:nvSpPr>
          <p:cNvPr id="7" name="Text Placeholder 6"/>
          <p:cNvSpPr>
            <a:spLocks noGrp="1"/>
          </p:cNvSpPr>
          <p:nvPr>
            <p:ph type="body" sz="quarter" idx="11" hasCustomPrompt="1"/>
          </p:nvPr>
        </p:nvSpPr>
        <p:spPr>
          <a:xfrm>
            <a:off x="6932084" y="5468938"/>
            <a:ext cx="2235200" cy="373063"/>
          </a:xfrm>
        </p:spPr>
        <p:txBody>
          <a:bodyPr/>
          <a:lstStyle>
            <a:lvl1pPr marL="0" indent="0" algn="ctr">
              <a:buNone/>
              <a:defRPr/>
            </a:lvl1pPr>
          </a:lstStyle>
          <a:p>
            <a:pPr lvl="0"/>
            <a:r>
              <a:rPr lang="en-CA" dirty="0"/>
              <a:t>Date</a:t>
            </a:r>
            <a:endParaRPr lang="en-US" dirty="0"/>
          </a:p>
        </p:txBody>
      </p:sp>
    </p:spTree>
    <p:extLst>
      <p:ext uri="{BB962C8B-B14F-4D97-AF65-F5344CB8AC3E}">
        <p14:creationId xmlns:p14="http://schemas.microsoft.com/office/powerpoint/2010/main" val="231105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3_Transition Slide">
    <p:spTree>
      <p:nvGrpSpPr>
        <p:cNvPr id="1" name=""/>
        <p:cNvGrpSpPr/>
        <p:nvPr/>
      </p:nvGrpSpPr>
      <p:grpSpPr>
        <a:xfrm>
          <a:off x="0" y="0"/>
          <a:ext cx="0" cy="0"/>
          <a:chOff x="0" y="0"/>
          <a:chExt cx="0" cy="0"/>
        </a:xfrm>
      </p:grpSpPr>
      <p:pic>
        <p:nvPicPr>
          <p:cNvPr id="2" name="Picture 1"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7"/>
          <p:cNvSpPr>
            <a:spLocks noGrp="1"/>
          </p:cNvSpPr>
          <p:nvPr>
            <p:ph sz="quarter" idx="12" hasCustomPrompt="1"/>
          </p:nvPr>
        </p:nvSpPr>
        <p:spPr>
          <a:xfrm>
            <a:off x="5734757" y="2048934"/>
            <a:ext cx="6321409" cy="1523999"/>
          </a:xfrm>
        </p:spPr>
        <p:txBody>
          <a:bodyPr>
            <a:normAutofit/>
          </a:bodyPr>
          <a:lstStyle>
            <a:lvl1pPr marL="0" indent="0">
              <a:buFontTx/>
              <a:buNone/>
              <a:defRPr sz="5400">
                <a:solidFill>
                  <a:schemeClr val="tx1"/>
                </a:solidFill>
                <a:latin typeface="Segoe UI Light" panose="020B0502040204020203" pitchFamily="34" charset="0"/>
              </a:defRPr>
            </a:lvl1pPr>
          </a:lstStyle>
          <a:p>
            <a:pPr lvl="0"/>
            <a:r>
              <a:rPr lang="en-CA" dirty="0"/>
              <a:t>Thank You!</a:t>
            </a:r>
          </a:p>
        </p:txBody>
      </p:sp>
      <p:pic>
        <p:nvPicPr>
          <p:cNvPr id="7" name="Image 0">
            <a:extLst>
              <a:ext uri="{FF2B5EF4-FFF2-40B4-BE49-F238E27FC236}">
                <a16:creationId xmlns:a16="http://schemas.microsoft.com/office/drawing/2014/main" id="{A6F2C9EE-85EB-4363-96CE-F5B0A34997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772113" y="300363"/>
            <a:ext cx="4529992" cy="1117951"/>
          </a:xfrm>
          <a:prstGeom prst="rect">
            <a:avLst/>
          </a:prstGeom>
          <a:no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Tree>
    <p:extLst>
      <p:ext uri="{BB962C8B-B14F-4D97-AF65-F5344CB8AC3E}">
        <p14:creationId xmlns:p14="http://schemas.microsoft.com/office/powerpoint/2010/main" val="3693283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4_Transition Slide">
    <p:spTree>
      <p:nvGrpSpPr>
        <p:cNvPr id="1" name=""/>
        <p:cNvGrpSpPr/>
        <p:nvPr/>
      </p:nvGrpSpPr>
      <p:grpSpPr>
        <a:xfrm>
          <a:off x="0" y="0"/>
          <a:ext cx="0" cy="0"/>
          <a:chOff x="0" y="0"/>
          <a:chExt cx="0" cy="0"/>
        </a:xfrm>
      </p:grpSpPr>
      <p:pic>
        <p:nvPicPr>
          <p:cNvPr id="2" name="Picture 1"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7"/>
          <p:cNvSpPr>
            <a:spLocks noGrp="1"/>
          </p:cNvSpPr>
          <p:nvPr>
            <p:ph sz="quarter" idx="12" hasCustomPrompt="1"/>
          </p:nvPr>
        </p:nvSpPr>
        <p:spPr>
          <a:xfrm>
            <a:off x="5083592" y="1176098"/>
            <a:ext cx="6502392" cy="1523999"/>
          </a:xfrm>
        </p:spPr>
        <p:txBody>
          <a:bodyPr>
            <a:normAutofit/>
          </a:bodyPr>
          <a:lstStyle>
            <a:lvl1pPr marL="0" indent="0">
              <a:buFontTx/>
              <a:buNone/>
              <a:defRPr sz="5400">
                <a:solidFill>
                  <a:schemeClr val="tx1"/>
                </a:solidFill>
                <a:latin typeface="Segoe UI Light" panose="020B0502040204020203" pitchFamily="34" charset="0"/>
              </a:defRPr>
            </a:lvl1pPr>
          </a:lstStyle>
          <a:p>
            <a:pPr lvl="0"/>
            <a:r>
              <a:rPr lang="en-CA" dirty="0"/>
              <a:t>Section Title</a:t>
            </a:r>
          </a:p>
        </p:txBody>
      </p:sp>
    </p:spTree>
    <p:extLst>
      <p:ext uri="{BB962C8B-B14F-4D97-AF65-F5344CB8AC3E}">
        <p14:creationId xmlns:p14="http://schemas.microsoft.com/office/powerpoint/2010/main" val="3682604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26" name="Image 0">
            <a:extLst>
              <a:ext uri="{FF2B5EF4-FFF2-40B4-BE49-F238E27FC236}">
                <a16:creationId xmlns:a16="http://schemas.microsoft.com/office/drawing/2014/main" id="{07874BD6-2311-47A4-A2B9-FE0C7C5910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488465" y="1220081"/>
            <a:ext cx="5107123" cy="1260380"/>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11" name="Rectangle 10"/>
          <p:cNvSpPr/>
          <p:nvPr/>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print"/>
          <a:stretch>
            <a:fillRect/>
          </a:stretch>
        </p:blipFill>
        <p:spPr>
          <a:xfrm>
            <a:off x="500" y="4103273"/>
            <a:ext cx="12192000" cy="2486025"/>
          </a:xfrm>
          <a:prstGeom prst="rect">
            <a:avLst/>
          </a:prstGeom>
        </p:spPr>
      </p:pic>
      <p:sp>
        <p:nvSpPr>
          <p:cNvPr id="17" name="Rectangle 16"/>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8" name="Rectangle 17"/>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3" cstate="print"/>
          <a:stretch>
            <a:fillRect/>
          </a:stretch>
        </p:blipFill>
        <p:spPr>
          <a:xfrm>
            <a:off x="500" y="4103273"/>
            <a:ext cx="12192000" cy="2486025"/>
          </a:xfrm>
          <a:prstGeom prst="rect">
            <a:avLst/>
          </a:prstGeom>
        </p:spPr>
      </p:pic>
      <p:sp>
        <p:nvSpPr>
          <p:cNvPr id="13" name="Rectangle 12"/>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1" name="Rectangle 20"/>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extBox 21"/>
          <p:cNvSpPr txBox="1"/>
          <p:nvPr userDrawn="1"/>
        </p:nvSpPr>
        <p:spPr>
          <a:xfrm>
            <a:off x="3913142" y="5555673"/>
            <a:ext cx="5387879" cy="369332"/>
          </a:xfrm>
          <a:prstGeom prst="rect">
            <a:avLst/>
          </a:prstGeom>
          <a:noFill/>
        </p:spPr>
        <p:txBody>
          <a:bodyPr wrap="square" rtlCol="0">
            <a:spAutoFit/>
          </a:bodyPr>
          <a:lstStyle/>
          <a:p>
            <a:pPr algn="ctr"/>
            <a:r>
              <a:rPr lang="en-US" sz="1800" dirty="0"/>
              <a:t>Date</a:t>
            </a:r>
          </a:p>
        </p:txBody>
      </p:sp>
      <p:sp>
        <p:nvSpPr>
          <p:cNvPr id="23" name="Slide Number Placeholder 5"/>
          <p:cNvSpPr txBox="1">
            <a:spLocks/>
          </p:cNvSpPr>
          <p:nvPr userDrawn="1"/>
        </p:nvSpPr>
        <p:spPr>
          <a:xfrm>
            <a:off x="2" y="6492876"/>
            <a:ext cx="755425" cy="365125"/>
          </a:xfrm>
          <a:prstGeom prst="rect">
            <a:avLst/>
          </a:prstGeom>
        </p:spPr>
        <p:txBody>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9C0DA4-660D-4833-B343-96441BB9F0CD}" type="slidenum">
              <a:rPr lang="fr-FR" sz="1400" smtClean="0">
                <a:solidFill>
                  <a:prstClr val="white">
                    <a:lumMod val="50000"/>
                  </a:prstClr>
                </a:solidFill>
              </a:rPr>
              <a:pPr algn="ctr"/>
              <a:t>‹#›</a:t>
            </a:fld>
            <a:endParaRPr lang="fr-FR" sz="1400" dirty="0">
              <a:solidFill>
                <a:prstClr val="white">
                  <a:lumMod val="50000"/>
                </a:prstClr>
              </a:solidFill>
            </a:endParaRPr>
          </a:p>
        </p:txBody>
      </p:sp>
    </p:spTree>
    <p:extLst>
      <p:ext uri="{BB962C8B-B14F-4D97-AF65-F5344CB8AC3E}">
        <p14:creationId xmlns:p14="http://schemas.microsoft.com/office/powerpoint/2010/main" val="1824511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hank You Closing Slide">
    <p:spTree>
      <p:nvGrpSpPr>
        <p:cNvPr id="1" name=""/>
        <p:cNvGrpSpPr/>
        <p:nvPr/>
      </p:nvGrpSpPr>
      <p:grpSpPr>
        <a:xfrm>
          <a:off x="0" y="0"/>
          <a:ext cx="0" cy="0"/>
          <a:chOff x="0" y="0"/>
          <a:chExt cx="0" cy="0"/>
        </a:xfrm>
      </p:grpSpPr>
      <p:pic>
        <p:nvPicPr>
          <p:cNvPr id="25" name="Image 0">
            <a:extLst>
              <a:ext uri="{FF2B5EF4-FFF2-40B4-BE49-F238E27FC236}">
                <a16:creationId xmlns:a16="http://schemas.microsoft.com/office/drawing/2014/main" id="{C373A0FF-CD83-4087-AAA9-4F0FDA8676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768843" y="701210"/>
            <a:ext cx="3695431" cy="911991"/>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7" name="Content Placeholder 6"/>
          <p:cNvSpPr>
            <a:spLocks noGrp="1"/>
          </p:cNvSpPr>
          <p:nvPr>
            <p:ph sz="quarter" idx="12" hasCustomPrompt="1"/>
          </p:nvPr>
        </p:nvSpPr>
        <p:spPr>
          <a:xfrm>
            <a:off x="4216900" y="2209800"/>
            <a:ext cx="3759200" cy="914400"/>
          </a:xfrm>
          <a:ln>
            <a:noFill/>
          </a:ln>
          <a:effectLst/>
        </p:spPr>
        <p:txBody>
          <a:bodyPr>
            <a:noAutofit/>
          </a:bodyPr>
          <a:lstStyle>
            <a:lvl1pPr marL="0" indent="0" algn="ctr">
              <a:buNone/>
              <a:defRPr sz="3600">
                <a:solidFill>
                  <a:srgbClr val="014F67"/>
                </a:solidFill>
                <a:latin typeface="Segoe UI Light" panose="020B0502040204020203" pitchFamily="34" charset="0"/>
              </a:defRPr>
            </a:lvl1pPr>
            <a:lvl2pPr marL="457189" indent="0">
              <a:buNone/>
              <a:defRPr sz="3600">
                <a:solidFill>
                  <a:schemeClr val="accent1"/>
                </a:solidFill>
              </a:defRPr>
            </a:lvl2pPr>
            <a:lvl3pPr marL="914377" indent="0">
              <a:buNone/>
              <a:defRPr sz="3600">
                <a:solidFill>
                  <a:schemeClr val="accent1"/>
                </a:solidFill>
              </a:defRPr>
            </a:lvl3pPr>
            <a:lvl4pPr marL="1371566" indent="0">
              <a:buNone/>
              <a:defRPr sz="3600">
                <a:solidFill>
                  <a:schemeClr val="accent1"/>
                </a:solidFill>
              </a:defRPr>
            </a:lvl4pPr>
            <a:lvl5pPr marL="1828754" indent="0">
              <a:buNone/>
              <a:defRPr sz="3600">
                <a:solidFill>
                  <a:schemeClr val="accent1"/>
                </a:solidFill>
              </a:defRPr>
            </a:lvl5pPr>
          </a:lstStyle>
          <a:p>
            <a:pPr lvl="0"/>
            <a:r>
              <a:rPr lang="en-US" dirty="0"/>
              <a:t>Thank you!</a:t>
            </a:r>
          </a:p>
        </p:txBody>
      </p:sp>
      <p:pic>
        <p:nvPicPr>
          <p:cNvPr id="9" name="Picture 8"/>
          <p:cNvPicPr>
            <a:picLocks noChangeAspect="1"/>
          </p:cNvPicPr>
          <p:nvPr/>
        </p:nvPicPr>
        <p:blipFill>
          <a:blip r:embed="rId3" cstate="print"/>
          <a:stretch>
            <a:fillRect/>
          </a:stretch>
        </p:blipFill>
        <p:spPr>
          <a:xfrm>
            <a:off x="500" y="4143377"/>
            <a:ext cx="12192000" cy="2486025"/>
          </a:xfrm>
          <a:prstGeom prst="rect">
            <a:avLst/>
          </a:prstGeom>
        </p:spPr>
      </p:pic>
      <p:sp>
        <p:nvSpPr>
          <p:cNvPr id="2" name="TextBox 1"/>
          <p:cNvSpPr txBox="1"/>
          <p:nvPr/>
        </p:nvSpPr>
        <p:spPr>
          <a:xfrm>
            <a:off x="16044" y="6254751"/>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3" name="Rectangle 12"/>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print"/>
          <a:stretch>
            <a:fillRect/>
          </a:stretch>
        </p:blipFill>
        <p:spPr>
          <a:xfrm>
            <a:off x="500" y="4143377"/>
            <a:ext cx="12192000" cy="2486025"/>
          </a:xfrm>
          <a:prstGeom prst="rect">
            <a:avLst/>
          </a:prstGeom>
        </p:spPr>
      </p:pic>
      <p:sp>
        <p:nvSpPr>
          <p:cNvPr id="17" name="TextBox 16"/>
          <p:cNvSpPr txBox="1"/>
          <p:nvPr userDrawn="1"/>
        </p:nvSpPr>
        <p:spPr>
          <a:xfrm>
            <a:off x="16044" y="6254751"/>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8" name="Rectangle 17"/>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0" name="Rectangle 19"/>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2" name="Rectangle 21"/>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02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2_Transition Slid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09600" y="1604963"/>
            <a:ext cx="6604000" cy="1219200"/>
          </a:xfrm>
        </p:spPr>
        <p:txBody>
          <a:bodyPr>
            <a:normAutofit/>
          </a:bodyPr>
          <a:lstStyle>
            <a:lvl1pPr marL="0" indent="0">
              <a:buFontTx/>
              <a:buNone/>
              <a:defRPr sz="4400">
                <a:solidFill>
                  <a:schemeClr val="tx1"/>
                </a:solidFill>
                <a:latin typeface="Segoe UI Light" panose="020B0502040204020203" pitchFamily="34" charset="0"/>
              </a:defRPr>
            </a:lvl1pPr>
          </a:lstStyle>
          <a:p>
            <a:pPr lvl="0"/>
            <a:r>
              <a:rPr lang="en-US"/>
              <a:t>Edit Master text styles</a:t>
            </a:r>
          </a:p>
        </p:txBody>
      </p:sp>
      <p:sp>
        <p:nvSpPr>
          <p:cNvPr id="11" name="Rectangle 10"/>
          <p:cNvSpPr/>
          <p:nvPr/>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print"/>
          <a:stretch>
            <a:fillRect/>
          </a:stretch>
        </p:blipFill>
        <p:spPr>
          <a:xfrm>
            <a:off x="500" y="4103273"/>
            <a:ext cx="12192000" cy="2486025"/>
          </a:xfrm>
          <a:prstGeom prst="rect">
            <a:avLst/>
          </a:prstGeom>
        </p:spPr>
      </p:pic>
      <p:sp>
        <p:nvSpPr>
          <p:cNvPr id="17" name="Rectangle 16"/>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8" name="Rectangle 17"/>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stretch>
            <a:fillRect/>
          </a:stretch>
        </p:blipFill>
        <p:spPr>
          <a:xfrm>
            <a:off x="500" y="4155029"/>
            <a:ext cx="12192000" cy="2486025"/>
          </a:xfrm>
          <a:prstGeom prst="rect">
            <a:avLst/>
          </a:prstGeom>
        </p:spPr>
      </p:pic>
      <p:sp>
        <p:nvSpPr>
          <p:cNvPr id="13" name="Rectangle 12"/>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1" name="Rectangle 20"/>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69961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Closing Slide">
    <p:spTree>
      <p:nvGrpSpPr>
        <p:cNvPr id="1" name=""/>
        <p:cNvGrpSpPr/>
        <p:nvPr/>
      </p:nvGrpSpPr>
      <p:grpSpPr>
        <a:xfrm>
          <a:off x="0" y="0"/>
          <a:ext cx="0" cy="0"/>
          <a:chOff x="0" y="0"/>
          <a:chExt cx="0" cy="0"/>
        </a:xfrm>
      </p:grpSpPr>
      <p:pic>
        <p:nvPicPr>
          <p:cNvPr id="26" name="Image 0">
            <a:extLst>
              <a:ext uri="{FF2B5EF4-FFF2-40B4-BE49-F238E27FC236}">
                <a16:creationId xmlns:a16="http://schemas.microsoft.com/office/drawing/2014/main" id="{F869CBCE-162F-4F7A-A035-9AF49635D3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768843" y="713777"/>
            <a:ext cx="3695431" cy="911991"/>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7" name="Content Placeholder 6"/>
          <p:cNvSpPr>
            <a:spLocks noGrp="1"/>
          </p:cNvSpPr>
          <p:nvPr>
            <p:ph sz="quarter" idx="12" hasCustomPrompt="1"/>
          </p:nvPr>
        </p:nvSpPr>
        <p:spPr>
          <a:xfrm>
            <a:off x="4013699" y="2463801"/>
            <a:ext cx="5107724" cy="1532467"/>
          </a:xfrm>
          <a:solidFill>
            <a:srgbClr val="FFFFFF"/>
          </a:solidFill>
          <a:ln>
            <a:noFill/>
          </a:ln>
          <a:effectLst/>
        </p:spPr>
        <p:txBody>
          <a:bodyPr>
            <a:noAutofit/>
          </a:bodyPr>
          <a:lstStyle>
            <a:lvl1pPr marL="0" indent="0" algn="ctr">
              <a:buNone/>
              <a:defRPr sz="5400">
                <a:solidFill>
                  <a:srgbClr val="014F67"/>
                </a:solidFill>
                <a:latin typeface="Segoe UI Light" panose="020B0502040204020203" pitchFamily="34" charset="0"/>
              </a:defRPr>
            </a:lvl1pPr>
            <a:lvl2pPr marL="457189" indent="0">
              <a:buNone/>
              <a:defRPr sz="3600">
                <a:solidFill>
                  <a:schemeClr val="accent1"/>
                </a:solidFill>
              </a:defRPr>
            </a:lvl2pPr>
            <a:lvl3pPr marL="914377" indent="0">
              <a:buNone/>
              <a:defRPr sz="3600">
                <a:solidFill>
                  <a:schemeClr val="accent1"/>
                </a:solidFill>
              </a:defRPr>
            </a:lvl3pPr>
            <a:lvl4pPr marL="1371566" indent="0">
              <a:buNone/>
              <a:defRPr sz="3600">
                <a:solidFill>
                  <a:schemeClr val="accent1"/>
                </a:solidFill>
              </a:defRPr>
            </a:lvl4pPr>
            <a:lvl5pPr marL="1828754" indent="0">
              <a:buNone/>
              <a:defRPr sz="3600">
                <a:solidFill>
                  <a:schemeClr val="accent1"/>
                </a:solidFill>
              </a:defRPr>
            </a:lvl5pPr>
          </a:lstStyle>
          <a:p>
            <a:pPr lvl="0"/>
            <a:r>
              <a:rPr lang="en-US" dirty="0"/>
              <a:t>Thank you!</a:t>
            </a:r>
          </a:p>
        </p:txBody>
      </p:sp>
      <p:pic>
        <p:nvPicPr>
          <p:cNvPr id="9" name="Picture 8"/>
          <p:cNvPicPr>
            <a:picLocks noChangeAspect="1"/>
          </p:cNvPicPr>
          <p:nvPr/>
        </p:nvPicPr>
        <p:blipFill>
          <a:blip r:embed="rId3" cstate="print"/>
          <a:stretch>
            <a:fillRect/>
          </a:stretch>
        </p:blipFill>
        <p:spPr>
          <a:xfrm>
            <a:off x="500" y="4143377"/>
            <a:ext cx="12192000" cy="2486025"/>
          </a:xfrm>
          <a:prstGeom prst="rect">
            <a:avLst/>
          </a:prstGeom>
        </p:spPr>
      </p:pic>
      <p:sp>
        <p:nvSpPr>
          <p:cNvPr id="2" name="TextBox 1"/>
          <p:cNvSpPr txBox="1"/>
          <p:nvPr/>
        </p:nvSpPr>
        <p:spPr>
          <a:xfrm>
            <a:off x="16044" y="6254751"/>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3" name="Rectangle 12"/>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print"/>
          <a:stretch>
            <a:fillRect/>
          </a:stretch>
        </p:blipFill>
        <p:spPr>
          <a:xfrm>
            <a:off x="500" y="4143377"/>
            <a:ext cx="12192000" cy="2486025"/>
          </a:xfrm>
          <a:prstGeom prst="rect">
            <a:avLst/>
          </a:prstGeom>
        </p:spPr>
      </p:pic>
      <p:sp>
        <p:nvSpPr>
          <p:cNvPr id="17" name="TextBox 16"/>
          <p:cNvSpPr txBox="1"/>
          <p:nvPr userDrawn="1"/>
        </p:nvSpPr>
        <p:spPr>
          <a:xfrm>
            <a:off x="16044" y="6254751"/>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8" name="Rectangle 17"/>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0" name="Rectangle 19"/>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2" name="Rectangle 21"/>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69532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Image 0">
            <a:extLst>
              <a:ext uri="{FF2B5EF4-FFF2-40B4-BE49-F238E27FC236}">
                <a16:creationId xmlns:a16="http://schemas.microsoft.com/office/drawing/2014/main" id="{F3A6BEE4-4392-40C5-8C8F-4EC119A9F6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304116" y="1994743"/>
            <a:ext cx="4392495" cy="1084019"/>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4" y="274150"/>
            <a:ext cx="12191327" cy="1264773"/>
          </a:xfrm>
          <a:prstGeom prst="rect">
            <a:avLst/>
          </a:prstGeom>
        </p:spPr>
      </p:pic>
      <p:sp>
        <p:nvSpPr>
          <p:cNvPr id="3" name="Title 1"/>
          <p:cNvSpPr>
            <a:spLocks noGrp="1"/>
          </p:cNvSpPr>
          <p:nvPr>
            <p:ph type="title"/>
          </p:nvPr>
        </p:nvSpPr>
        <p:spPr>
          <a:xfrm>
            <a:off x="567560" y="3668520"/>
            <a:ext cx="11319451" cy="457200"/>
          </a:xfrm>
        </p:spPr>
        <p:txBody>
          <a:bodyPr/>
          <a:lstStyle>
            <a:lvl1pPr>
              <a:defRPr>
                <a:solidFill>
                  <a:srgbClr val="014F67"/>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567268" y="4149371"/>
            <a:ext cx="11319933" cy="533400"/>
          </a:xfrm>
        </p:spPr>
        <p:txBody>
          <a:bodyPr anchor="ctr"/>
          <a:lstStyle>
            <a:lvl1pPr marL="0" indent="0">
              <a:buFontTx/>
              <a:buNone/>
              <a:defRPr b="1">
                <a:solidFill>
                  <a:srgbClr val="555555"/>
                </a:solidFill>
                <a:latin typeface="Segoe UI Semibold" panose="020B0702040204020203"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5" name="Content Placeholder 5"/>
          <p:cNvSpPr>
            <a:spLocks noGrp="1"/>
          </p:cNvSpPr>
          <p:nvPr>
            <p:ph sz="quarter" idx="11"/>
          </p:nvPr>
        </p:nvSpPr>
        <p:spPr>
          <a:xfrm>
            <a:off x="567268" y="4701160"/>
            <a:ext cx="11319933" cy="533400"/>
          </a:xfrm>
        </p:spPr>
        <p:txBody>
          <a:bodyPr anchor="ctr">
            <a:normAutofit/>
          </a:bodyPr>
          <a:lstStyle>
            <a:lvl1pPr marL="0" indent="0">
              <a:buFontTx/>
              <a:buNone/>
              <a:defRPr sz="16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9" name="Rectangle 8"/>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1" name="Rectangle 10"/>
          <p:cNvSpPr/>
          <p:nvPr/>
        </p:nvSpPr>
        <p:spPr>
          <a:xfrm>
            <a:off x="10769602" y="6180224"/>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0" name="Rectangle 19"/>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2" name="Rectangle 21"/>
          <p:cNvSpPr/>
          <p:nvPr userDrawn="1"/>
        </p:nvSpPr>
        <p:spPr>
          <a:xfrm>
            <a:off x="10769602" y="6180224"/>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4" name="Rectangle 23"/>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00719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sz="quarter" idx="10"/>
          </p:nvPr>
        </p:nvSpPr>
        <p:spPr>
          <a:xfrm>
            <a:off x="304802" y="1259457"/>
            <a:ext cx="11179175" cy="50253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
        <p:nvSpPr>
          <p:cNvPr id="4" name="Slide Number Placeholder 5">
            <a:extLst>
              <a:ext uri="{FF2B5EF4-FFF2-40B4-BE49-F238E27FC236}">
                <a16:creationId xmlns:a16="http://schemas.microsoft.com/office/drawing/2014/main" id="{A22EDB23-C9B7-43FF-AA34-2B659CD75FCA}"/>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80748943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806F1157-C585-42DC-9A30-6E898BED7E32}"/>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314704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4_Transition Slide">
    <p:spTree>
      <p:nvGrpSpPr>
        <p:cNvPr id="1" name=""/>
        <p:cNvGrpSpPr/>
        <p:nvPr/>
      </p:nvGrpSpPr>
      <p:grpSpPr>
        <a:xfrm>
          <a:off x="0" y="0"/>
          <a:ext cx="0" cy="0"/>
          <a:chOff x="0" y="0"/>
          <a:chExt cx="0" cy="0"/>
        </a:xfrm>
      </p:grpSpPr>
      <p:pic>
        <p:nvPicPr>
          <p:cNvPr id="2" name="Picture 1"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7"/>
          <p:cNvSpPr>
            <a:spLocks noGrp="1"/>
          </p:cNvSpPr>
          <p:nvPr>
            <p:ph sz="quarter" idx="12" hasCustomPrompt="1"/>
          </p:nvPr>
        </p:nvSpPr>
        <p:spPr>
          <a:xfrm>
            <a:off x="5083592" y="1176097"/>
            <a:ext cx="6502392" cy="1523999"/>
          </a:xfrm>
        </p:spPr>
        <p:txBody>
          <a:bodyPr>
            <a:normAutofit/>
          </a:bodyPr>
          <a:lstStyle>
            <a:lvl1pPr marL="0" indent="0">
              <a:buFontTx/>
              <a:buNone/>
              <a:defRPr sz="5400">
                <a:solidFill>
                  <a:schemeClr val="tx1"/>
                </a:solidFill>
                <a:latin typeface="Segoe UI Light" panose="020B0502040204020203" pitchFamily="34" charset="0"/>
              </a:defRPr>
            </a:lvl1pPr>
          </a:lstStyle>
          <a:p>
            <a:pPr lvl="0"/>
            <a:r>
              <a:rPr lang="en-CA" dirty="0"/>
              <a:t>Section Title</a:t>
            </a:r>
          </a:p>
        </p:txBody>
      </p:sp>
    </p:spTree>
    <p:extLst>
      <p:ext uri="{BB962C8B-B14F-4D97-AF65-F5344CB8AC3E}">
        <p14:creationId xmlns:p14="http://schemas.microsoft.com/office/powerpoint/2010/main" val="2943641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6197600" y="1295400"/>
            <a:ext cx="5384800" cy="4572000"/>
          </a:xfrm>
        </p:spPr>
        <p:txBody>
          <a:bodyPr/>
          <a:lstStyle>
            <a:lvl1pPr marL="0" indent="0">
              <a:buNone/>
              <a:defRPr/>
            </a:lvl1pPr>
          </a:lstStyle>
          <a:p>
            <a:r>
              <a:rPr lang="en-US"/>
              <a:t>Click icon to add picture</a:t>
            </a:r>
            <a:endParaRPr lang="en-US" dirty="0"/>
          </a:p>
        </p:txBody>
      </p:sp>
      <p:sp>
        <p:nvSpPr>
          <p:cNvPr id="8" name="Text Placeholder 7"/>
          <p:cNvSpPr>
            <a:spLocks noGrp="1"/>
          </p:cNvSpPr>
          <p:nvPr>
            <p:ph type="body" sz="quarter" idx="13"/>
          </p:nvPr>
        </p:nvSpPr>
        <p:spPr>
          <a:xfrm>
            <a:off x="304800" y="1295400"/>
            <a:ext cx="5588000" cy="4572000"/>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6DE56333-505C-4F72-9167-222CBBD29FFF}"/>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2644399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2"/>
          </p:nvPr>
        </p:nvSpPr>
        <p:spPr>
          <a:xfrm>
            <a:off x="304800" y="2057400"/>
            <a:ext cx="11582400" cy="4191000"/>
          </a:xfrm>
        </p:spPr>
        <p:txBody>
          <a:bodyPr/>
          <a:lstStyle>
            <a:lvl1pPr marL="0" indent="0">
              <a:buNone/>
              <a:defRPr/>
            </a:lvl1pPr>
          </a:lstStyle>
          <a:p>
            <a:r>
              <a:rPr lang="en-US"/>
              <a:t>Click icon to add chart</a:t>
            </a:r>
            <a:endParaRPr lang="en-US" dirty="0"/>
          </a:p>
        </p:txBody>
      </p:sp>
      <p:sp>
        <p:nvSpPr>
          <p:cNvPr id="8" name="Text Placeholder 7"/>
          <p:cNvSpPr>
            <a:spLocks noGrp="1"/>
          </p:cNvSpPr>
          <p:nvPr>
            <p:ph type="body" sz="quarter" idx="13"/>
          </p:nvPr>
        </p:nvSpPr>
        <p:spPr>
          <a:xfrm>
            <a:off x="304800" y="1261899"/>
            <a:ext cx="11582400" cy="800100"/>
          </a:xfrm>
          <a:solidFill>
            <a:schemeClr val="bg1">
              <a:lumMod val="95000"/>
            </a:schemeClr>
          </a:solidFill>
        </p:spPr>
        <p:txBody>
          <a:bodyPr>
            <a:normAutofit/>
          </a:bodyPr>
          <a:lstStyle>
            <a:lvl1pPr marL="0" indent="0">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Edit Master text styles</a:t>
            </a:r>
          </a:p>
        </p:txBody>
      </p:sp>
      <p:sp>
        <p:nvSpPr>
          <p:cNvPr id="5" name="Slide Number Placeholder 5">
            <a:extLst>
              <a:ext uri="{FF2B5EF4-FFF2-40B4-BE49-F238E27FC236}">
                <a16:creationId xmlns:a16="http://schemas.microsoft.com/office/drawing/2014/main" id="{4FD20F08-846D-4194-9AEB-13300D6450F9}"/>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1304927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Online 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Online Image Placeholder 6"/>
          <p:cNvSpPr>
            <a:spLocks noGrp="1"/>
          </p:cNvSpPr>
          <p:nvPr>
            <p:ph type="clipArt" sz="quarter" idx="14"/>
          </p:nvPr>
        </p:nvSpPr>
        <p:spPr>
          <a:xfrm>
            <a:off x="304800" y="2096157"/>
            <a:ext cx="11582400" cy="4191000"/>
          </a:xfrm>
        </p:spPr>
        <p:txBody>
          <a:bodyPr/>
          <a:lstStyle>
            <a:lvl1pPr marL="0" indent="0">
              <a:buNone/>
              <a:defRPr/>
            </a:lvl1pPr>
          </a:lstStyle>
          <a:p>
            <a:r>
              <a:rPr lang="en-US"/>
              <a:t>Click icon to add online image</a:t>
            </a:r>
            <a:endParaRPr lang="en-US" dirty="0"/>
          </a:p>
        </p:txBody>
      </p:sp>
      <p:sp>
        <p:nvSpPr>
          <p:cNvPr id="9" name="Text Placeholder 7"/>
          <p:cNvSpPr>
            <a:spLocks noGrp="1"/>
          </p:cNvSpPr>
          <p:nvPr>
            <p:ph type="body" sz="quarter" idx="13"/>
          </p:nvPr>
        </p:nvSpPr>
        <p:spPr>
          <a:xfrm>
            <a:off x="304800" y="1261899"/>
            <a:ext cx="11582400" cy="800100"/>
          </a:xfrm>
          <a:solidFill>
            <a:schemeClr val="bg1">
              <a:lumMod val="95000"/>
            </a:schemeClr>
          </a:solidFill>
        </p:spPr>
        <p:txBody>
          <a:bodyPr>
            <a:normAutofit/>
          </a:bodyPr>
          <a:lstStyle>
            <a:lvl1pPr marL="0" indent="0">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Edit Master text styles</a:t>
            </a:r>
          </a:p>
        </p:txBody>
      </p:sp>
      <p:sp>
        <p:nvSpPr>
          <p:cNvPr id="5" name="Slide Number Placeholder 5">
            <a:extLst>
              <a:ext uri="{FF2B5EF4-FFF2-40B4-BE49-F238E27FC236}">
                <a16:creationId xmlns:a16="http://schemas.microsoft.com/office/drawing/2014/main" id="{5E84AF3D-3D64-4262-9D1E-D86B6B4002FB}"/>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2702133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8C538374-061B-4BC3-BC72-F6C0120A84D4}"/>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206425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ransition Slid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09600" y="1604963"/>
            <a:ext cx="6604000" cy="1219200"/>
          </a:xfrm>
        </p:spPr>
        <p:txBody>
          <a:bodyPr>
            <a:normAutofit/>
          </a:bodyPr>
          <a:lstStyle>
            <a:lvl1pPr marL="0" indent="0">
              <a:buFontTx/>
              <a:buNone/>
              <a:defRPr sz="4400">
                <a:solidFill>
                  <a:schemeClr val="tx1"/>
                </a:solidFill>
                <a:latin typeface="Segoe UI Light" panose="020B0502040204020203" pitchFamily="34" charset="0"/>
              </a:defRPr>
            </a:lvl1pPr>
          </a:lstStyle>
          <a:p>
            <a:pPr lvl="0"/>
            <a:r>
              <a:rPr lang="en-US"/>
              <a:t>Edit Master text styles</a:t>
            </a:r>
          </a:p>
        </p:txBody>
      </p:sp>
      <p:sp>
        <p:nvSpPr>
          <p:cNvPr id="11" name="Rectangle 10"/>
          <p:cNvSpPr/>
          <p:nvPr userDrawn="1"/>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print"/>
          <a:stretch>
            <a:fillRect/>
          </a:stretch>
        </p:blipFill>
        <p:spPr>
          <a:xfrm>
            <a:off x="-1" y="4143029"/>
            <a:ext cx="12192501" cy="2486025"/>
          </a:xfrm>
          <a:prstGeom prst="rect">
            <a:avLst/>
          </a:prstGeom>
        </p:spPr>
      </p:pic>
      <p:sp>
        <p:nvSpPr>
          <p:cNvPr id="17" name="Rectangle 16"/>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8" name="Rectangle 17"/>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9532535" y="6278907"/>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57163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Closing Slide">
    <p:spTree>
      <p:nvGrpSpPr>
        <p:cNvPr id="1" name=""/>
        <p:cNvGrpSpPr/>
        <p:nvPr/>
      </p:nvGrpSpPr>
      <p:grpSpPr>
        <a:xfrm>
          <a:off x="0" y="0"/>
          <a:ext cx="0" cy="0"/>
          <a:chOff x="0" y="0"/>
          <a:chExt cx="0" cy="0"/>
        </a:xfrm>
      </p:grpSpPr>
      <p:pic>
        <p:nvPicPr>
          <p:cNvPr id="17" name="Image 0">
            <a:extLst>
              <a:ext uri="{FF2B5EF4-FFF2-40B4-BE49-F238E27FC236}">
                <a16:creationId xmlns:a16="http://schemas.microsoft.com/office/drawing/2014/main" id="{272D1A73-76CA-4464-9B15-07BC818AFF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74550" y="471285"/>
            <a:ext cx="3695431" cy="911991"/>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7" name="Content Placeholder 6"/>
          <p:cNvSpPr>
            <a:spLocks noGrp="1"/>
          </p:cNvSpPr>
          <p:nvPr>
            <p:ph sz="quarter" idx="12" hasCustomPrompt="1"/>
          </p:nvPr>
        </p:nvSpPr>
        <p:spPr>
          <a:xfrm>
            <a:off x="4216900" y="2209800"/>
            <a:ext cx="3759200" cy="914400"/>
          </a:xfrm>
          <a:ln>
            <a:solidFill>
              <a:schemeClr val="bg1"/>
            </a:solidFill>
          </a:ln>
        </p:spPr>
        <p:txBody>
          <a:bodyPr>
            <a:noAutofit/>
          </a:bodyPr>
          <a:lstStyle>
            <a:lvl1pPr marL="0" indent="0" algn="ctr">
              <a:buNone/>
              <a:defRPr sz="3600">
                <a:solidFill>
                  <a:srgbClr val="014F67"/>
                </a:solidFill>
                <a:latin typeface="Segoe UI Light" panose="020B0502040204020203" pitchFamily="34" charset="0"/>
              </a:defRPr>
            </a:lvl1pPr>
            <a:lvl2pPr marL="457189" indent="0">
              <a:buNone/>
              <a:defRPr sz="3600">
                <a:solidFill>
                  <a:schemeClr val="accent1"/>
                </a:solidFill>
              </a:defRPr>
            </a:lvl2pPr>
            <a:lvl3pPr marL="914377" indent="0">
              <a:buNone/>
              <a:defRPr sz="3600">
                <a:solidFill>
                  <a:schemeClr val="accent1"/>
                </a:solidFill>
              </a:defRPr>
            </a:lvl3pPr>
            <a:lvl4pPr marL="1371566" indent="0">
              <a:buNone/>
              <a:defRPr sz="3600">
                <a:solidFill>
                  <a:schemeClr val="accent1"/>
                </a:solidFill>
              </a:defRPr>
            </a:lvl4pPr>
            <a:lvl5pPr marL="1828754" indent="0">
              <a:buNone/>
              <a:defRPr sz="3600">
                <a:solidFill>
                  <a:schemeClr val="accent1"/>
                </a:solidFill>
              </a:defRPr>
            </a:lvl5pPr>
          </a:lstStyle>
          <a:p>
            <a:pPr lvl="0"/>
            <a:r>
              <a:rPr lang="en-US" dirty="0"/>
              <a:t>Thank you!</a:t>
            </a:r>
          </a:p>
        </p:txBody>
      </p:sp>
      <p:pic>
        <p:nvPicPr>
          <p:cNvPr id="9" name="Picture 8"/>
          <p:cNvPicPr>
            <a:picLocks noChangeAspect="1"/>
          </p:cNvPicPr>
          <p:nvPr userDrawn="1"/>
        </p:nvPicPr>
        <p:blipFill>
          <a:blip r:embed="rId3" cstate="print"/>
          <a:stretch>
            <a:fillRect/>
          </a:stretch>
        </p:blipFill>
        <p:spPr>
          <a:xfrm>
            <a:off x="500" y="4143377"/>
            <a:ext cx="12192000" cy="2486025"/>
          </a:xfrm>
          <a:prstGeom prst="rect">
            <a:avLst/>
          </a:prstGeom>
        </p:spPr>
      </p:pic>
      <p:sp>
        <p:nvSpPr>
          <p:cNvPr id="2" name="TextBox 1"/>
          <p:cNvSpPr txBox="1"/>
          <p:nvPr userDrawn="1"/>
        </p:nvSpPr>
        <p:spPr>
          <a:xfrm>
            <a:off x="16044" y="6254751"/>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3" name="Rectangle 12"/>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1" name="Rectangle 10"/>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28444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496584" y="6516915"/>
            <a:ext cx="3860800" cy="228600"/>
          </a:xfrm>
          <a:prstGeom prst="rect">
            <a:avLst/>
          </a:prstGeom>
        </p:spPr>
        <p:txBody>
          <a:bodyPr/>
          <a:lstStyle/>
          <a:p>
            <a:endParaRPr lang="en-US" dirty="0"/>
          </a:p>
        </p:txBody>
      </p:sp>
      <p:sp>
        <p:nvSpPr>
          <p:cNvPr id="4" name="Slide Number Placeholder 3"/>
          <p:cNvSpPr>
            <a:spLocks noGrp="1"/>
          </p:cNvSpPr>
          <p:nvPr>
            <p:ph type="sldNum" sz="quarter" idx="11"/>
          </p:nvPr>
        </p:nvSpPr>
        <p:spPr>
          <a:xfrm>
            <a:off x="614437" y="6527195"/>
            <a:ext cx="711200" cy="228600"/>
          </a:xfrm>
          <a:prstGeom prst="rect">
            <a:avLst/>
          </a:prstGeom>
        </p:spPr>
        <p:txBody>
          <a:bodyPr/>
          <a:lstStyle/>
          <a:p>
            <a:fld id="{475302B2-2509-49B8-AB95-3401A2D04EA3}" type="slidenum">
              <a:rPr lang="en-US" smtClean="0"/>
              <a:pPr/>
              <a:t>‹#›</a:t>
            </a:fld>
            <a:endParaRPr lang="en-US" dirty="0"/>
          </a:p>
        </p:txBody>
      </p:sp>
      <p:pic>
        <p:nvPicPr>
          <p:cNvPr id="5" name="Picture 4" descr="Page heade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257801"/>
            <a:ext cx="12192000" cy="169339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Footer Placeholder 3"/>
          <p:cNvSpPr txBox="1">
            <a:spLocks/>
          </p:cNvSpPr>
          <p:nvPr userDrawn="1"/>
        </p:nvSpPr>
        <p:spPr>
          <a:xfrm>
            <a:off x="1017241" y="6541443"/>
            <a:ext cx="3860800" cy="228600"/>
          </a:xfrm>
          <a:prstGeom prst="rect">
            <a:avLst/>
          </a:prstGeom>
        </p:spPr>
        <p:txBody>
          <a:bodyPr vert="horz" lIns="91440" tIns="45720" rIns="91440" bIns="45720" rtlCol="0" anchor="ctr"/>
          <a:lstStyle>
            <a:defPPr>
              <a:defRPr lang="en-US"/>
            </a:defPPr>
            <a:lvl1pPr marL="0" algn="l" defTabSz="914400" rtl="0" eaLnBrk="1" latinLnBrk="0" hangingPunct="1">
              <a:defRPr sz="1000" i="1" kern="1200">
                <a:solidFill>
                  <a:srgbClr val="014F67"/>
                </a:solidFill>
                <a:latin typeface="Segoe UI Light" pitchFamily="34" charset="0"/>
                <a:ea typeface="+mn-ea"/>
                <a:cs typeface="Segoe UI 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Proprietary &amp; Confidential</a:t>
            </a:r>
          </a:p>
        </p:txBody>
      </p:sp>
      <p:sp>
        <p:nvSpPr>
          <p:cNvPr id="7" name="Slide Number Placeholder 4"/>
          <p:cNvSpPr txBox="1">
            <a:spLocks/>
          </p:cNvSpPr>
          <p:nvPr userDrawn="1"/>
        </p:nvSpPr>
        <p:spPr>
          <a:xfrm>
            <a:off x="241171" y="6538617"/>
            <a:ext cx="711200" cy="228600"/>
          </a:xfrm>
          <a:prstGeom prst="rect">
            <a:avLst/>
          </a:prstGeom>
        </p:spPr>
        <p:txBody>
          <a:bodyPr vert="horz" lIns="91440" tIns="45720" rIns="91440" bIns="45720" rtlCol="0" anchor="ctr"/>
          <a:lstStyle>
            <a:defPPr>
              <a:defRPr lang="en-US"/>
            </a:defPPr>
            <a:lvl1pPr marL="0" algn="ctr" defTabSz="914400" rtl="0" eaLnBrk="1" latinLnBrk="0" hangingPunct="1">
              <a:defRPr lang="en-US" sz="1600" b="0" kern="1200" smtClean="0">
                <a:solidFill>
                  <a:srgbClr val="014F67"/>
                </a:solidFill>
                <a:latin typeface="Segoe UI Light" pitchFamily="34" charset="0"/>
                <a:ea typeface="+mn-ea"/>
                <a:cs typeface="Segoe UI 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5302B2-2509-49B8-AB95-3401A2D04EA3}" type="slidenum">
              <a:rPr lang="en-US" sz="1600" smtClean="0">
                <a:solidFill>
                  <a:schemeClr val="bg1"/>
                </a:solidFill>
              </a:rPr>
              <a:pPr/>
              <a:t>‹#›</a:t>
            </a:fld>
            <a:endParaRPr lang="en-US" sz="1600" dirty="0">
              <a:solidFill>
                <a:schemeClr val="bg1"/>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2"/>
          </p:nvPr>
        </p:nvSpPr>
        <p:spPr>
          <a:xfrm>
            <a:off x="501653" y="1035051"/>
            <a:ext cx="11256433"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402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Head Only">
    <p:spTree>
      <p:nvGrpSpPr>
        <p:cNvPr id="1" name=""/>
        <p:cNvGrpSpPr/>
        <p:nvPr/>
      </p:nvGrpSpPr>
      <p:grpSpPr>
        <a:xfrm>
          <a:off x="0" y="0"/>
          <a:ext cx="0" cy="0"/>
          <a:chOff x="0" y="0"/>
          <a:chExt cx="0" cy="0"/>
        </a:xfrm>
      </p:grpSpPr>
      <p:sp>
        <p:nvSpPr>
          <p:cNvPr id="2" name="Title 1"/>
          <p:cNvSpPr>
            <a:spLocks noGrp="1"/>
          </p:cNvSpPr>
          <p:nvPr>
            <p:ph type="title"/>
          </p:nvPr>
        </p:nvSpPr>
        <p:spPr>
          <a:xfrm>
            <a:off x="916337" y="449671"/>
            <a:ext cx="10303183" cy="678728"/>
          </a:xfrm>
        </p:spPr>
        <p:txBody>
          <a:bodyPr vert="horz" lIns="0" tIns="0" rIns="91432" bIns="45716" rtlCol="0" anchor="t" anchorCtr="0">
            <a:noAutofit/>
          </a:bodyPr>
          <a:lstStyle>
            <a:lvl1pPr algn="l" defTabSz="609507" rtl="0" eaLnBrk="1" latinLnBrk="0" hangingPunct="1">
              <a:lnSpc>
                <a:spcPct val="85000"/>
              </a:lnSpc>
              <a:spcBef>
                <a:spcPct val="0"/>
              </a:spcBef>
              <a:buNone/>
              <a:defRPr lang="en-US" sz="4000" b="1" i="0" kern="1200" spc="0" dirty="0">
                <a:solidFill>
                  <a:schemeClr val="tx1"/>
                </a:solidFill>
                <a:latin typeface="Dual 400" panose="02000603000000020004" pitchFamily="2" charset="0"/>
                <a:ea typeface="+mj-ea"/>
                <a:cs typeface="Dual 400" panose="02000603000000020004" pitchFamily="2" charset="0"/>
              </a:defRPr>
            </a:lvl1pPr>
          </a:lstStyle>
          <a:p>
            <a:pPr lvl="0"/>
            <a:r>
              <a:rPr lang="en-US"/>
              <a:t>Click to edit Master title style</a:t>
            </a:r>
            <a:endParaRPr lang="en-US" dirty="0"/>
          </a:p>
        </p:txBody>
      </p:sp>
      <p:sp>
        <p:nvSpPr>
          <p:cNvPr id="6" name="Footer Placeholder 5"/>
          <p:cNvSpPr>
            <a:spLocks noGrp="1"/>
          </p:cNvSpPr>
          <p:nvPr>
            <p:ph type="ftr" sz="quarter" idx="3"/>
          </p:nvPr>
        </p:nvSpPr>
        <p:spPr>
          <a:xfrm>
            <a:off x="5332904" y="6499476"/>
            <a:ext cx="5487304" cy="179976"/>
          </a:xfrm>
          <a:prstGeom prst="rect">
            <a:avLst/>
          </a:prstGeom>
        </p:spPr>
        <p:txBody>
          <a:bodyPr vert="horz" wrap="square" lIns="0" tIns="0" rIns="0" bIns="0" rtlCol="0" anchor="b" anchorCtr="0"/>
          <a:lstStyle>
            <a:lvl1pPr marL="0" marR="0" indent="0" algn="r" defTabSz="1218966" rtl="0" eaLnBrk="1" fontAlgn="auto" latinLnBrk="0" hangingPunct="1">
              <a:lnSpc>
                <a:spcPct val="100000"/>
              </a:lnSpc>
              <a:spcBef>
                <a:spcPts val="0"/>
              </a:spcBef>
              <a:spcAft>
                <a:spcPts val="0"/>
              </a:spcAft>
              <a:buClrTx/>
              <a:buSzTx/>
              <a:buFontTx/>
              <a:buNone/>
              <a:tabLst/>
              <a:defRPr sz="933" cap="none" spc="0" baseline="0">
                <a:solidFill>
                  <a:schemeClr val="tx1"/>
                </a:solidFill>
                <a:latin typeface="Dual 400" panose="02000603000000020004" pitchFamily="2" charset="0"/>
              </a:defRPr>
            </a:lvl1pPr>
          </a:lstStyle>
          <a:p>
            <a:pPr defTabSz="1219086"/>
            <a:r>
              <a:rPr lang="en-US"/>
              <a:t>© 2017 LUMINA NETWORKS, INC. COMPANY PROPRIETARY INFORMATION </a:t>
            </a:r>
          </a:p>
        </p:txBody>
      </p:sp>
      <p:sp>
        <p:nvSpPr>
          <p:cNvPr id="7" name="Slide Number Placeholder 6"/>
          <p:cNvSpPr>
            <a:spLocks noGrp="1"/>
          </p:cNvSpPr>
          <p:nvPr>
            <p:ph type="sldNum" sz="quarter" idx="4"/>
          </p:nvPr>
        </p:nvSpPr>
        <p:spPr>
          <a:xfrm>
            <a:off x="10892800" y="6526318"/>
            <a:ext cx="342401" cy="155233"/>
          </a:xfrm>
          <a:prstGeom prst="rect">
            <a:avLst/>
          </a:prstGeom>
        </p:spPr>
        <p:txBody>
          <a:bodyPr vert="horz" wrap="square" lIns="0" tIns="0" rIns="0" bIns="0" rtlCol="0" anchor="b" anchorCtr="0"/>
          <a:lstStyle>
            <a:lvl1pPr algn="r">
              <a:defRPr sz="933" spc="0" baseline="0">
                <a:solidFill>
                  <a:schemeClr val="tx1"/>
                </a:solidFill>
                <a:latin typeface="Dual 400" panose="02000603000000020004" pitchFamily="2" charset="0"/>
              </a:defRPr>
            </a:lvl1pPr>
          </a:lstStyle>
          <a:p>
            <a:pPr defTabSz="1219086"/>
            <a:fld id="{7BCC8D0D-EAEC-449D-9161-023DFF90F2E2}" type="slidenum">
              <a:rPr lang="en-CA" smtClean="0"/>
              <a:pPr defTabSz="1219086"/>
              <a:t>‹#›</a:t>
            </a:fld>
            <a:endParaRPr lang="en-CA"/>
          </a:p>
        </p:txBody>
      </p:sp>
      <p:sp>
        <p:nvSpPr>
          <p:cNvPr id="8" name="Text Placeholder 6"/>
          <p:cNvSpPr>
            <a:spLocks noGrp="1"/>
          </p:cNvSpPr>
          <p:nvPr>
            <p:ph type="body" sz="quarter" idx="10"/>
          </p:nvPr>
        </p:nvSpPr>
        <p:spPr>
          <a:xfrm>
            <a:off x="478368" y="6499227"/>
            <a:ext cx="4827059" cy="183093"/>
          </a:xfrm>
        </p:spPr>
        <p:txBody>
          <a:bodyPr lIns="0" tIns="0" rIns="0" bIns="0" anchor="b" anchorCtr="0">
            <a:normAutofit/>
          </a:bodyPr>
          <a:lstStyle>
            <a:lvl1pPr marL="0" indent="0">
              <a:buNone/>
              <a:defRPr sz="933" cap="all" baseline="0">
                <a:solidFill>
                  <a:schemeClr val="bg1">
                    <a:lumMod val="50000"/>
                  </a:schemeClr>
                </a:solidFill>
              </a:defRPr>
            </a:lvl1pPr>
            <a:lvl2pPr marL="152392" indent="0">
              <a:buNone/>
              <a:defRPr sz="933"/>
            </a:lvl2pPr>
            <a:lvl3pPr>
              <a:defRPr sz="933"/>
            </a:lvl3pPr>
            <a:lvl4pPr>
              <a:defRPr sz="933"/>
            </a:lvl4pPr>
            <a:lvl5pPr>
              <a:defRPr sz="933"/>
            </a:lvl5pPr>
          </a:lstStyle>
          <a:p>
            <a:pPr lvl="0"/>
            <a:r>
              <a:rPr lang="en-US"/>
              <a:t>Click to edit Master text styles</a:t>
            </a:r>
          </a:p>
        </p:txBody>
      </p:sp>
    </p:spTree>
    <p:extLst>
      <p:ext uri="{BB962C8B-B14F-4D97-AF65-F5344CB8AC3E}">
        <p14:creationId xmlns:p14="http://schemas.microsoft.com/office/powerpoint/2010/main" val="139575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186992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196199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1" name="Rectangle 10"/>
          <p:cNvSpPr/>
          <p:nvPr/>
        </p:nvSpPr>
        <p:spPr>
          <a:xfrm>
            <a:off x="10769601"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print"/>
          <a:stretch>
            <a:fillRect/>
          </a:stretch>
        </p:blipFill>
        <p:spPr>
          <a:xfrm>
            <a:off x="500" y="4103272"/>
            <a:ext cx="12192000" cy="2486025"/>
          </a:xfrm>
          <a:prstGeom prst="rect">
            <a:avLst/>
          </a:prstGeom>
        </p:spPr>
      </p:pic>
      <p:sp>
        <p:nvSpPr>
          <p:cNvPr id="17" name="Rectangle 16"/>
          <p:cNvSpPr/>
          <p:nvPr/>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8" name="Rectangle 17"/>
          <p:cNvSpPr/>
          <p:nvPr/>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10769601"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stretch>
            <a:fillRect/>
          </a:stretch>
        </p:blipFill>
        <p:spPr>
          <a:xfrm>
            <a:off x="500" y="4103272"/>
            <a:ext cx="12192000" cy="2486025"/>
          </a:xfrm>
          <a:prstGeom prst="rect">
            <a:avLst/>
          </a:prstGeom>
        </p:spPr>
      </p:pic>
      <p:sp>
        <p:nvSpPr>
          <p:cNvPr id="13" name="Rectangle 12"/>
          <p:cNvSpPr/>
          <p:nvPr userDrawn="1"/>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userDrawn="1"/>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userDrawn="1"/>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1" name="Rectangle 20"/>
          <p:cNvSpPr/>
          <p:nvPr userDrawn="1"/>
        </p:nvSpPr>
        <p:spPr>
          <a:xfrm>
            <a:off x="9532534" y="6267148"/>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extBox 21"/>
          <p:cNvSpPr txBox="1"/>
          <p:nvPr userDrawn="1"/>
        </p:nvSpPr>
        <p:spPr>
          <a:xfrm>
            <a:off x="3913140" y="5555673"/>
            <a:ext cx="5387879" cy="369332"/>
          </a:xfrm>
          <a:prstGeom prst="rect">
            <a:avLst/>
          </a:prstGeom>
          <a:noFill/>
        </p:spPr>
        <p:txBody>
          <a:bodyPr wrap="square" rtlCol="0">
            <a:spAutoFit/>
          </a:bodyPr>
          <a:lstStyle/>
          <a:p>
            <a:pPr algn="ctr"/>
            <a:r>
              <a:rPr lang="en-US" sz="1800" dirty="0"/>
              <a:t>Date</a:t>
            </a:r>
          </a:p>
        </p:txBody>
      </p:sp>
      <p:sp>
        <p:nvSpPr>
          <p:cNvPr id="23" name="Slide Number Placeholder 5"/>
          <p:cNvSpPr txBox="1">
            <a:spLocks/>
          </p:cNvSpPr>
          <p:nvPr userDrawn="1"/>
        </p:nvSpPr>
        <p:spPr>
          <a:xfrm>
            <a:off x="1" y="6492876"/>
            <a:ext cx="755425" cy="365125"/>
          </a:xfrm>
          <a:prstGeom prst="rect">
            <a:avLst/>
          </a:prstGeom>
        </p:spPr>
        <p:txBody>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9C0DA4-660D-4833-B343-96441BB9F0CD}" type="slidenum">
              <a:rPr lang="fr-FR" sz="1400" smtClean="0">
                <a:solidFill>
                  <a:prstClr val="white">
                    <a:lumMod val="50000"/>
                  </a:prstClr>
                </a:solidFill>
              </a:rPr>
              <a:pPr algn="ctr"/>
              <a:t>‹#›</a:t>
            </a:fld>
            <a:endParaRPr lang="fr-FR" sz="1400" dirty="0">
              <a:solidFill>
                <a:prstClr val="white">
                  <a:lumMod val="50000"/>
                </a:prstClr>
              </a:solidFill>
            </a:endParaRPr>
          </a:p>
        </p:txBody>
      </p:sp>
      <p:pic>
        <p:nvPicPr>
          <p:cNvPr id="25" name="Picture 24" descr="NoviFlow_Logo_Rectangle_EN.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7862" y="1133695"/>
            <a:ext cx="5137727" cy="1359522"/>
          </a:xfrm>
          <a:prstGeom prst="rect">
            <a:avLst/>
          </a:prstGeom>
        </p:spPr>
      </p:pic>
    </p:spTree>
    <p:extLst>
      <p:ext uri="{BB962C8B-B14F-4D97-AF65-F5344CB8AC3E}">
        <p14:creationId xmlns:p14="http://schemas.microsoft.com/office/powerpoint/2010/main" val="1195778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3086007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DE0EB2-148B-6B4A-98CA-80BFA020F31A}"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3776207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DE0EB2-148B-6B4A-98CA-80BFA020F31A}" type="datetimeFigureOut">
              <a:rPr lang="en-US" smtClean="0"/>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2952949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DE0EB2-148B-6B4A-98CA-80BFA020F31A}" type="datetimeFigureOut">
              <a:rPr lang="en-US" smtClean="0"/>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3866931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E0EB2-148B-6B4A-98CA-80BFA020F31A}" type="datetimeFigureOut">
              <a:rPr lang="en-US" smtClean="0"/>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3776839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DE0EB2-148B-6B4A-98CA-80BFA020F31A}"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506167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DE0EB2-148B-6B4A-98CA-80BFA020F31A}"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1716946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35858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465519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Cover 20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09605" y="3744098"/>
            <a:ext cx="7196475" cy="387255"/>
          </a:xfrm>
          <a:prstGeom prst="rect">
            <a:avLst/>
          </a:prstGeom>
        </p:spPr>
        <p:txBody>
          <a:bodyPr lIns="0" tIns="0" rIns="0" bIns="0">
            <a:noAutofit/>
          </a:bodyPr>
          <a:lstStyle>
            <a:lvl1pPr marL="0" indent="0">
              <a:spcBef>
                <a:spcPts val="0"/>
              </a:spcBef>
              <a:buNone/>
              <a:defRPr sz="1867" b="0" i="0" baseline="0">
                <a:solidFill>
                  <a:schemeClr val="tx2"/>
                </a:solidFill>
                <a:latin typeface="+mj-lt"/>
                <a:cs typeface="Artifakt ElementOfc"/>
              </a:defRPr>
            </a:lvl1pPr>
          </a:lstStyle>
          <a:p>
            <a:pPr lvl="0"/>
            <a:r>
              <a:rPr lang="en-US" dirty="0"/>
              <a:t>Presenter Name</a:t>
            </a:r>
          </a:p>
        </p:txBody>
      </p:sp>
      <p:sp>
        <p:nvSpPr>
          <p:cNvPr id="6" name="Text Placeholder 15"/>
          <p:cNvSpPr>
            <a:spLocks noGrp="1"/>
          </p:cNvSpPr>
          <p:nvPr>
            <p:ph type="body" sz="quarter" idx="13" hasCustomPrompt="1"/>
          </p:nvPr>
        </p:nvSpPr>
        <p:spPr>
          <a:xfrm>
            <a:off x="609604" y="4131354"/>
            <a:ext cx="7196477" cy="315215"/>
          </a:xfrm>
          <a:prstGeom prst="rect">
            <a:avLst/>
          </a:prstGeom>
        </p:spPr>
        <p:txBody>
          <a:bodyPr lIns="0" tIns="0" rIns="0" bIns="0">
            <a:noAutofit/>
          </a:bodyPr>
          <a:lstStyle>
            <a:lvl1pPr marL="0" indent="0">
              <a:spcBef>
                <a:spcPts val="0"/>
              </a:spcBef>
              <a:buNone/>
              <a:defRPr sz="1600" b="0" i="0" baseline="0">
                <a:solidFill>
                  <a:schemeClr val="tx2"/>
                </a:solidFill>
                <a:latin typeface="+mj-lt"/>
                <a:cs typeface="Artifakt ElementOfc"/>
              </a:defRPr>
            </a:lvl1pPr>
          </a:lstStyle>
          <a:p>
            <a:pPr lvl="0"/>
            <a:r>
              <a:rPr lang="en-US" dirty="0"/>
              <a:t>Presenter Title</a:t>
            </a:r>
          </a:p>
        </p:txBody>
      </p:sp>
      <p:sp>
        <p:nvSpPr>
          <p:cNvPr id="7" name="Text Placeholder 15"/>
          <p:cNvSpPr>
            <a:spLocks noGrp="1"/>
          </p:cNvSpPr>
          <p:nvPr>
            <p:ph type="body" sz="quarter" idx="14" hasCustomPrompt="1"/>
          </p:nvPr>
        </p:nvSpPr>
        <p:spPr>
          <a:xfrm>
            <a:off x="609605" y="2117131"/>
            <a:ext cx="11444963" cy="315215"/>
          </a:xfrm>
          <a:prstGeom prst="rect">
            <a:avLst/>
          </a:prstGeom>
        </p:spPr>
        <p:txBody>
          <a:bodyPr lIns="0" tIns="0" rIns="0" bIns="0">
            <a:noAutofit/>
          </a:bodyPr>
          <a:lstStyle>
            <a:lvl1pPr marL="0" indent="0">
              <a:spcBef>
                <a:spcPts val="0"/>
              </a:spcBef>
              <a:buNone/>
              <a:defRPr sz="1867" b="0" i="0" baseline="0">
                <a:solidFill>
                  <a:schemeClr val="accent4"/>
                </a:solidFill>
                <a:latin typeface="+mj-lt"/>
                <a:cs typeface="Artifakt ElementOfc"/>
              </a:defRPr>
            </a:lvl1pPr>
          </a:lstStyle>
          <a:p>
            <a:pPr lvl="0"/>
            <a:r>
              <a:rPr lang="en-US" dirty="0"/>
              <a:t>Event name 2017</a:t>
            </a:r>
          </a:p>
        </p:txBody>
      </p:sp>
      <p:sp>
        <p:nvSpPr>
          <p:cNvPr id="2" name="Title 1"/>
          <p:cNvSpPr>
            <a:spLocks noGrp="1"/>
          </p:cNvSpPr>
          <p:nvPr>
            <p:ph type="title"/>
          </p:nvPr>
        </p:nvSpPr>
        <p:spPr>
          <a:xfrm>
            <a:off x="609602" y="2432346"/>
            <a:ext cx="11444967" cy="1311751"/>
          </a:xfrm>
          <a:prstGeom prst="rect">
            <a:avLst/>
          </a:prstGeom>
        </p:spPr>
        <p:txBody>
          <a:bodyPr vert="horz" lIns="0"/>
          <a:lstStyle>
            <a:lvl1pPr>
              <a:defRPr sz="4000" b="1" i="0">
                <a:solidFill>
                  <a:schemeClr val="accent4"/>
                </a:solidFill>
                <a:latin typeface="+mj-lt"/>
                <a:ea typeface="Artifakt LegendOfc" charset="0"/>
                <a:cs typeface="Artifakt LegendOfc" charset="0"/>
              </a:defRPr>
            </a:lvl1pPr>
          </a:lstStyle>
          <a:p>
            <a:r>
              <a:rPr lang="en-US" dirty="0"/>
              <a:t>Click to edit Master title style</a:t>
            </a:r>
          </a:p>
        </p:txBody>
      </p:sp>
      <p:sp>
        <p:nvSpPr>
          <p:cNvPr id="20" name="TextBox 19"/>
          <p:cNvSpPr txBox="1"/>
          <p:nvPr userDrawn="1"/>
        </p:nvSpPr>
        <p:spPr>
          <a:xfrm>
            <a:off x="10783101" y="6503880"/>
            <a:ext cx="1172076" cy="184666"/>
          </a:xfrm>
          <a:prstGeom prst="rect">
            <a:avLst/>
          </a:prstGeom>
          <a:noFill/>
        </p:spPr>
        <p:txBody>
          <a:bodyPr wrap="square" lIns="0" tIns="0" rIns="0" bIns="0" rtlCol="0">
            <a:spAutoFit/>
          </a:bodyPr>
          <a:lstStyle/>
          <a:p>
            <a:r>
              <a:rPr lang="en-US" sz="1200" b="0" i="0" baseline="0">
                <a:solidFill>
                  <a:schemeClr val="tx1"/>
                </a:solidFill>
                <a:latin typeface="+mn-lt"/>
                <a:cs typeface="Artifakt ElementOfc"/>
              </a:rPr>
              <a:t>© 2018 </a:t>
            </a:r>
            <a:r>
              <a:rPr lang="en-US" sz="1200" b="0" i="0" baseline="0" dirty="0" err="1">
                <a:solidFill>
                  <a:schemeClr val="tx1"/>
                </a:solidFill>
                <a:latin typeface="+mn-lt"/>
                <a:cs typeface="Artifakt ElementOfc"/>
              </a:rPr>
              <a:t>NoviFlow</a:t>
            </a:r>
            <a:endParaRPr lang="en-US" sz="1200" b="0" i="0" baseline="0" dirty="0">
              <a:solidFill>
                <a:schemeClr val="tx1"/>
              </a:solidFill>
              <a:latin typeface="+mn-lt"/>
              <a:cs typeface="Artifakt ElementOfc"/>
            </a:endParaRPr>
          </a:p>
        </p:txBody>
      </p:sp>
      <p:sp>
        <p:nvSpPr>
          <p:cNvPr id="3" name="Rectangle 2"/>
          <p:cNvSpPr/>
          <p:nvPr userDrawn="1"/>
        </p:nvSpPr>
        <p:spPr>
          <a:xfrm>
            <a:off x="-287867" y="0"/>
            <a:ext cx="12784667" cy="179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ECFEEBE1-9066-484D-850B-84EC8E0C8BB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2759" y="321456"/>
            <a:ext cx="7626844" cy="1253344"/>
          </a:xfrm>
          <a:prstGeom prst="rect">
            <a:avLst/>
          </a:prstGeom>
        </p:spPr>
      </p:pic>
    </p:spTree>
    <p:extLst>
      <p:ext uri="{BB962C8B-B14F-4D97-AF65-F5344CB8AC3E}">
        <p14:creationId xmlns:p14="http://schemas.microsoft.com/office/powerpoint/2010/main" val="30383515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hank You Closing Slide">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216900" y="2209800"/>
            <a:ext cx="3759200" cy="914400"/>
          </a:xfrm>
          <a:ln>
            <a:noFill/>
          </a:ln>
          <a:effectLst/>
        </p:spPr>
        <p:txBody>
          <a:bodyPr>
            <a:noAutofit/>
          </a:bodyPr>
          <a:lstStyle>
            <a:lvl1pPr marL="0" indent="0" algn="ctr">
              <a:buNone/>
              <a:defRPr sz="3600">
                <a:solidFill>
                  <a:srgbClr val="014F67"/>
                </a:solidFill>
                <a:latin typeface="Segoe UI Light" panose="020B0502040204020203" pitchFamily="34" charset="0"/>
              </a:defRPr>
            </a:lvl1pPr>
            <a:lvl2pPr marL="457200" indent="0">
              <a:buNone/>
              <a:defRPr sz="3600">
                <a:solidFill>
                  <a:schemeClr val="accent1"/>
                </a:solidFill>
              </a:defRPr>
            </a:lvl2pPr>
            <a:lvl3pPr marL="914400" indent="0">
              <a:buNone/>
              <a:defRPr sz="3600">
                <a:solidFill>
                  <a:schemeClr val="accent1"/>
                </a:solidFill>
              </a:defRPr>
            </a:lvl3pPr>
            <a:lvl4pPr marL="1371600" indent="0">
              <a:buNone/>
              <a:defRPr sz="3600">
                <a:solidFill>
                  <a:schemeClr val="accent1"/>
                </a:solidFill>
              </a:defRPr>
            </a:lvl4pPr>
            <a:lvl5pPr marL="1828800" indent="0">
              <a:buNone/>
              <a:defRPr sz="3600">
                <a:solidFill>
                  <a:schemeClr val="accent1"/>
                </a:solidFill>
              </a:defRPr>
            </a:lvl5pPr>
          </a:lstStyle>
          <a:p>
            <a:pPr lvl="0"/>
            <a:r>
              <a:rPr lang="en-US" dirty="0"/>
              <a:t>Thank you!</a:t>
            </a:r>
          </a:p>
        </p:txBody>
      </p:sp>
      <p:pic>
        <p:nvPicPr>
          <p:cNvPr id="9" name="Picture 8"/>
          <p:cNvPicPr>
            <a:picLocks noChangeAspect="1"/>
          </p:cNvPicPr>
          <p:nvPr/>
        </p:nvPicPr>
        <p:blipFill>
          <a:blip r:embed="rId2" cstate="print"/>
          <a:stretch>
            <a:fillRect/>
          </a:stretch>
        </p:blipFill>
        <p:spPr>
          <a:xfrm>
            <a:off x="500" y="4143376"/>
            <a:ext cx="12192000" cy="2486025"/>
          </a:xfrm>
          <a:prstGeom prst="rect">
            <a:avLst/>
          </a:prstGeom>
        </p:spPr>
      </p:pic>
      <p:sp>
        <p:nvSpPr>
          <p:cNvPr id="2" name="TextBox 1"/>
          <p:cNvSpPr txBox="1"/>
          <p:nvPr/>
        </p:nvSpPr>
        <p:spPr>
          <a:xfrm>
            <a:off x="16043" y="6254750"/>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3" name="Rectangle 12"/>
          <p:cNvSpPr/>
          <p:nvPr/>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2" cstate="print"/>
          <a:stretch>
            <a:fillRect/>
          </a:stretch>
        </p:blipFill>
        <p:spPr>
          <a:xfrm>
            <a:off x="500" y="4143376"/>
            <a:ext cx="12192000" cy="2486025"/>
          </a:xfrm>
          <a:prstGeom prst="rect">
            <a:avLst/>
          </a:prstGeom>
        </p:spPr>
      </p:pic>
      <p:sp>
        <p:nvSpPr>
          <p:cNvPr id="17" name="TextBox 16"/>
          <p:cNvSpPr txBox="1"/>
          <p:nvPr userDrawn="1"/>
        </p:nvSpPr>
        <p:spPr>
          <a:xfrm>
            <a:off x="16043" y="6254750"/>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8" name="Rectangle 17"/>
          <p:cNvSpPr/>
          <p:nvPr userDrawn="1"/>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userDrawn="1"/>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0" name="Rectangle 19"/>
          <p:cNvSpPr/>
          <p:nvPr userDrawn="1"/>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2" name="Rectangle 21"/>
          <p:cNvSpPr/>
          <p:nvPr userDrawn="1"/>
        </p:nvSpPr>
        <p:spPr>
          <a:xfrm>
            <a:off x="9532534" y="6267148"/>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054" y="641927"/>
            <a:ext cx="3726094" cy="985982"/>
          </a:xfrm>
          <a:prstGeom prst="rect">
            <a:avLst/>
          </a:prstGeom>
        </p:spPr>
      </p:pic>
    </p:spTree>
    <p:extLst>
      <p:ext uri="{BB962C8B-B14F-4D97-AF65-F5344CB8AC3E}">
        <p14:creationId xmlns:p14="http://schemas.microsoft.com/office/powerpoint/2010/main" val="1988028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1" y="1559983"/>
            <a:ext cx="10972859" cy="4624940"/>
          </a:xfrm>
          <a:prstGeom prst="rect">
            <a:avLst/>
          </a:prstGeom>
        </p:spPr>
        <p:txBody>
          <a:bodyPr lIns="73140" tIns="0" rIns="0" bIns="0">
            <a:noAutofit/>
          </a:bodyPr>
          <a:lstStyle>
            <a:lvl1pPr marL="548509" indent="-548509">
              <a:buClr>
                <a:schemeClr val="accent4"/>
              </a:buClr>
              <a:buSzPct val="100000"/>
              <a:buFont typeface="Wingdings" charset="2"/>
              <a:buChar char="§"/>
              <a:defRPr sz="3733" b="0">
                <a:solidFill>
                  <a:schemeClr val="tx1"/>
                </a:solidFill>
                <a:latin typeface="+mn-lt"/>
                <a:cs typeface="Artifakt ElementOfc"/>
              </a:defRPr>
            </a:lvl1pPr>
            <a:lvl2pPr marL="1108983" indent="-383873">
              <a:buClr>
                <a:schemeClr val="accent4"/>
              </a:buClr>
              <a:buSzPct val="100000"/>
              <a:buFont typeface="Wingdings" charset="2"/>
              <a:buChar char="§"/>
              <a:defRPr sz="3733" b="0">
                <a:solidFill>
                  <a:schemeClr val="tx1"/>
                </a:solidFill>
                <a:latin typeface="+mn-lt"/>
                <a:cs typeface="Artifakt ElementOfc"/>
              </a:defRPr>
            </a:lvl2pPr>
            <a:lvl3pPr marL="1706124" indent="-345486">
              <a:buClr>
                <a:schemeClr val="accent4"/>
              </a:buClr>
              <a:buSzPct val="100000"/>
              <a:buFont typeface="Wingdings" charset="2"/>
              <a:buChar char="§"/>
              <a:defRPr sz="3733" b="0">
                <a:solidFill>
                  <a:schemeClr val="tx1"/>
                </a:solidFill>
                <a:latin typeface="+mn-lt"/>
                <a:cs typeface="Artifakt ElementOfc"/>
              </a:defRPr>
            </a:lvl3pPr>
            <a:lvl4pPr marL="2388575" indent="-307099">
              <a:buClr>
                <a:schemeClr val="accent4"/>
              </a:buClr>
              <a:buSzPct val="100000"/>
              <a:buFont typeface="Wingdings" charset="2"/>
              <a:buChar char="§"/>
              <a:defRPr sz="3733" b="0">
                <a:solidFill>
                  <a:schemeClr val="tx1"/>
                </a:solidFill>
                <a:latin typeface="+mn-lt"/>
                <a:cs typeface="Artifakt ElementOfc"/>
              </a:defRPr>
            </a:lvl4pPr>
            <a:lvl5pPr marL="3071025" indent="-268711">
              <a:buClr>
                <a:schemeClr val="accent4"/>
              </a:buClr>
              <a:buSzPct val="100000"/>
              <a:buFont typeface="Wingdings" charset="2"/>
              <a:buChar char="§"/>
              <a:defRPr sz="2267" b="0">
                <a:solidFill>
                  <a:schemeClr val="tx1"/>
                </a:solidFill>
                <a:latin typeface="Artifakt ElementOfc"/>
                <a:cs typeface="Artifakt ElementOf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DE9F5023-B38B-4EB1-ABE0-E0D11AE826EE}"/>
              </a:ext>
            </a:extLst>
          </p:cNvPr>
          <p:cNvSpPr>
            <a:spLocks noGrp="1"/>
          </p:cNvSpPr>
          <p:nvPr>
            <p:ph type="title"/>
          </p:nvPr>
        </p:nvSpPr>
        <p:spPr>
          <a:xfrm>
            <a:off x="609601" y="366185"/>
            <a:ext cx="10515600" cy="1325033"/>
          </a:xfrm>
          <a:prstGeom prst="rect">
            <a:avLst/>
          </a:prstGeom>
        </p:spPr>
        <p:txBody>
          <a:bodyPr/>
          <a:lstStyle>
            <a:lvl1pPr>
              <a:defRPr>
                <a:solidFill>
                  <a:schemeClr val="accent4"/>
                </a:solidFill>
                <a:latin typeface="+mj-lt"/>
              </a:defRPr>
            </a:lvl1pPr>
          </a:lstStyle>
          <a:p>
            <a:r>
              <a:rPr lang="en-US" dirty="0"/>
              <a:t>Click to edit Master title style</a:t>
            </a:r>
            <a:endParaRPr lang="en-CA" dirty="0"/>
          </a:p>
        </p:txBody>
      </p:sp>
      <p:pic>
        <p:nvPicPr>
          <p:cNvPr id="7" name="Image 0">
            <a:extLst>
              <a:ext uri="{FF2B5EF4-FFF2-40B4-BE49-F238E27FC236}">
                <a16:creationId xmlns:a16="http://schemas.microsoft.com/office/drawing/2014/main" id="{6D0962D2-B76B-46DB-80D7-F3ABFF3EF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8" name="TextBox 7">
            <a:extLst>
              <a:ext uri="{FF2B5EF4-FFF2-40B4-BE49-F238E27FC236}">
                <a16:creationId xmlns:a16="http://schemas.microsoft.com/office/drawing/2014/main" id="{6E36EADD-200A-463D-95C8-32465E855B8F}"/>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
        <p:nvSpPr>
          <p:cNvPr id="10" name="Slide Number Placeholder 5">
            <a:extLst>
              <a:ext uri="{FF2B5EF4-FFF2-40B4-BE49-F238E27FC236}">
                <a16:creationId xmlns:a16="http://schemas.microsoft.com/office/drawing/2014/main" id="{9A8F9066-C92C-46BA-99E5-8FEEA3A19317}"/>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215661528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sz="quarter" idx="10"/>
          </p:nvPr>
        </p:nvSpPr>
        <p:spPr>
          <a:xfrm>
            <a:off x="304802" y="1259457"/>
            <a:ext cx="11179175" cy="50253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pic>
        <p:nvPicPr>
          <p:cNvPr id="4" name="Image 0">
            <a:extLst>
              <a:ext uri="{FF2B5EF4-FFF2-40B4-BE49-F238E27FC236}">
                <a16:creationId xmlns:a16="http://schemas.microsoft.com/office/drawing/2014/main" id="{859BED7C-CD93-4F1E-B465-3FC9FFA20C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5" name="TextBox 4">
            <a:extLst>
              <a:ext uri="{FF2B5EF4-FFF2-40B4-BE49-F238E27FC236}">
                <a16:creationId xmlns:a16="http://schemas.microsoft.com/office/drawing/2014/main" id="{6F2FFEA1-6CB6-4574-BB79-E89BC4018853}"/>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23900478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Final slide">
    <p:spTree>
      <p:nvGrpSpPr>
        <p:cNvPr id="1" name=""/>
        <p:cNvGrpSpPr/>
        <p:nvPr/>
      </p:nvGrpSpPr>
      <p:grpSpPr>
        <a:xfrm>
          <a:off x="0" y="0"/>
          <a:ext cx="0" cy="0"/>
          <a:chOff x="0" y="0"/>
          <a:chExt cx="0" cy="0"/>
        </a:xfrm>
      </p:grpSpPr>
      <p:sp>
        <p:nvSpPr>
          <p:cNvPr id="6" name="TextBox 5"/>
          <p:cNvSpPr txBox="1"/>
          <p:nvPr userDrawn="1"/>
        </p:nvSpPr>
        <p:spPr>
          <a:xfrm>
            <a:off x="339373" y="5875773"/>
            <a:ext cx="11424696" cy="523028"/>
          </a:xfrm>
          <a:prstGeom prst="rect">
            <a:avLst/>
          </a:prstGeom>
          <a:noFill/>
        </p:spPr>
        <p:txBody>
          <a:bodyPr wrap="square" lIns="0" tIns="0" rIns="0" bIns="0" rtlCol="0">
            <a:spAutoFit/>
          </a:bodyPr>
          <a:lstStyle/>
          <a:p>
            <a:pPr>
              <a:lnSpc>
                <a:spcPct val="100000"/>
              </a:lnSpc>
            </a:pPr>
            <a:r>
              <a:rPr lang="en-US" sz="1133" b="0" i="0" dirty="0" err="1">
                <a:solidFill>
                  <a:schemeClr val="bg2">
                    <a:lumMod val="65000"/>
                  </a:schemeClr>
                </a:solidFill>
                <a:latin typeface="+mj-lt"/>
                <a:cs typeface="Artifakt ElementOfc"/>
              </a:rPr>
              <a:t>NoviFlow</a:t>
            </a:r>
            <a:r>
              <a:rPr lang="en-US" sz="1133" b="0" i="0" dirty="0">
                <a:solidFill>
                  <a:schemeClr val="bg2">
                    <a:lumMod val="65000"/>
                  </a:schemeClr>
                </a:solidFill>
                <a:latin typeface="+mj-lt"/>
                <a:cs typeface="Artifakt ElementOfc"/>
              </a:rPr>
              <a:t> and the </a:t>
            </a:r>
            <a:r>
              <a:rPr lang="en-US" sz="1133" b="0" i="0" dirty="0" err="1">
                <a:solidFill>
                  <a:schemeClr val="bg2">
                    <a:lumMod val="65000"/>
                  </a:schemeClr>
                </a:solidFill>
                <a:latin typeface="+mj-lt"/>
                <a:cs typeface="Artifakt ElementOfc"/>
              </a:rPr>
              <a:t>NoviFlow</a:t>
            </a:r>
            <a:r>
              <a:rPr lang="en-US" sz="1133" b="0" i="0" dirty="0">
                <a:solidFill>
                  <a:schemeClr val="bg2">
                    <a:lumMod val="65000"/>
                  </a:schemeClr>
                </a:solidFill>
                <a:latin typeface="+mj-lt"/>
                <a:cs typeface="Artifakt ElementOfc"/>
              </a:rPr>
              <a:t> logo are registered trademarks or trademarks of </a:t>
            </a:r>
            <a:r>
              <a:rPr lang="en-US" sz="1133" b="0" i="0" dirty="0" err="1">
                <a:solidFill>
                  <a:schemeClr val="bg2">
                    <a:lumMod val="65000"/>
                  </a:schemeClr>
                </a:solidFill>
                <a:latin typeface="+mj-lt"/>
                <a:cs typeface="Artifakt ElementOfc"/>
              </a:rPr>
              <a:t>NoviFlow</a:t>
            </a:r>
            <a:r>
              <a:rPr lang="en-US" sz="1133" b="0" i="0" dirty="0">
                <a:solidFill>
                  <a:schemeClr val="bg2">
                    <a:lumMod val="65000"/>
                  </a:schemeClr>
                </a:solidFill>
                <a:latin typeface="+mj-lt"/>
                <a:cs typeface="Artifakt ElementOfc"/>
              </a:rPr>
              <a:t>, Inc. All other brand names, product names, or</a:t>
            </a:r>
            <a:r>
              <a:rPr lang="en-US" sz="1133" b="0" i="0" baseline="0" dirty="0">
                <a:solidFill>
                  <a:schemeClr val="bg2">
                    <a:lumMod val="65000"/>
                  </a:schemeClr>
                </a:solidFill>
                <a:latin typeface="+mj-lt"/>
                <a:cs typeface="Artifakt ElementOfc"/>
              </a:rPr>
              <a:t> </a:t>
            </a:r>
            <a:r>
              <a:rPr lang="en-US" sz="1133" b="0" i="0" dirty="0">
                <a:solidFill>
                  <a:schemeClr val="bg2">
                    <a:lumMod val="65000"/>
                  </a:schemeClr>
                </a:solidFill>
                <a:latin typeface="+mj-lt"/>
                <a:cs typeface="Artifakt ElementOfc"/>
              </a:rPr>
              <a:t>trademarks belong to their respective holders. </a:t>
            </a:r>
            <a:r>
              <a:rPr lang="en-US" sz="1133" b="0" i="0" dirty="0" err="1">
                <a:solidFill>
                  <a:schemeClr val="bg2">
                    <a:lumMod val="65000"/>
                  </a:schemeClr>
                </a:solidFill>
                <a:latin typeface="+mj-lt"/>
                <a:cs typeface="Artifakt ElementOfc"/>
              </a:rPr>
              <a:t>NoviFlow</a:t>
            </a:r>
            <a:r>
              <a:rPr lang="en-US" sz="1133" b="0" i="0" dirty="0">
                <a:solidFill>
                  <a:schemeClr val="bg2">
                    <a:lumMod val="65000"/>
                  </a:schemeClr>
                </a:solidFill>
                <a:latin typeface="+mj-lt"/>
                <a:cs typeface="Artifakt ElementOfc"/>
              </a:rPr>
              <a:t> reserves the right to alter product and services offerings, and specifications and pricing at any time without notice, and is</a:t>
            </a:r>
            <a:r>
              <a:rPr lang="en-US" sz="1133" b="0" i="0" baseline="0" dirty="0">
                <a:solidFill>
                  <a:schemeClr val="bg2">
                    <a:lumMod val="65000"/>
                  </a:schemeClr>
                </a:solidFill>
                <a:latin typeface="+mj-lt"/>
                <a:cs typeface="Artifakt ElementOfc"/>
              </a:rPr>
              <a:t> </a:t>
            </a:r>
            <a:r>
              <a:rPr lang="en-US" sz="1133" b="0" i="0" dirty="0">
                <a:solidFill>
                  <a:schemeClr val="bg2">
                    <a:lumMod val="65000"/>
                  </a:schemeClr>
                </a:solidFill>
                <a:latin typeface="+mj-lt"/>
                <a:cs typeface="Artifakt ElementOfc"/>
              </a:rPr>
              <a:t>not responsible for typographical or graphical errors that may appear in this document.</a:t>
            </a:r>
          </a:p>
        </p:txBody>
      </p:sp>
      <p:pic>
        <p:nvPicPr>
          <p:cNvPr id="3" name="Picture 2">
            <a:extLst>
              <a:ext uri="{FF2B5EF4-FFF2-40B4-BE49-F238E27FC236}">
                <a16:creationId xmlns:a16="http://schemas.microsoft.com/office/drawing/2014/main" id="{7AA9B403-FB38-4381-A6AD-8D59E5C4C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18933" y="2376141"/>
            <a:ext cx="8554137" cy="2105721"/>
          </a:xfrm>
          <a:prstGeom prst="rect">
            <a:avLst/>
          </a:prstGeom>
        </p:spPr>
      </p:pic>
      <p:pic>
        <p:nvPicPr>
          <p:cNvPr id="4" name="Image 0">
            <a:extLst>
              <a:ext uri="{FF2B5EF4-FFF2-40B4-BE49-F238E27FC236}">
                <a16:creationId xmlns:a16="http://schemas.microsoft.com/office/drawing/2014/main" id="{CA1AE49D-B20F-4980-995D-51CC304B6F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5" name="TextBox 4">
            <a:extLst>
              <a:ext uri="{FF2B5EF4-FFF2-40B4-BE49-F238E27FC236}">
                <a16:creationId xmlns:a16="http://schemas.microsoft.com/office/drawing/2014/main" id="{56AE9CAE-FA9C-4AF3-8F9C-BA056C42F5F9}"/>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4076426796"/>
      </p:ext>
    </p:extLst>
  </p:cSld>
  <p:clrMapOvr>
    <a:masterClrMapping/>
  </p:clrMapOvr>
  <p:transition>
    <p:fade/>
  </p:transition>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pic>
        <p:nvPicPr>
          <p:cNvPr id="7" name="Image 0">
            <a:extLst>
              <a:ext uri="{FF2B5EF4-FFF2-40B4-BE49-F238E27FC236}">
                <a16:creationId xmlns:a16="http://schemas.microsoft.com/office/drawing/2014/main" id="{2A5EC796-8C4E-4816-9FC3-9AED721D09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8" name="TextBox 7">
            <a:extLst>
              <a:ext uri="{FF2B5EF4-FFF2-40B4-BE49-F238E27FC236}">
                <a16:creationId xmlns:a16="http://schemas.microsoft.com/office/drawing/2014/main" id="{603E590D-EDB0-4D16-A288-6D4A0E7D94E8}"/>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29831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7" name="Text Placeholder 2"/>
          <p:cNvSpPr>
            <a:spLocks noGrp="1"/>
          </p:cNvSpPr>
          <p:nvPr>
            <p:ph idx="1"/>
          </p:nvPr>
        </p:nvSpPr>
        <p:spPr>
          <a:xfrm>
            <a:off x="374317" y="1600200"/>
            <a:ext cx="11208084" cy="4876800"/>
          </a:xfrm>
          <a:prstGeom prst="rect">
            <a:avLst/>
          </a:prstGeom>
        </p:spPr>
        <p:txBody>
          <a:bodyPr vert="horz" lIns="91440" tIns="45720" rIns="91440" bIns="45720" rtlCol="0">
            <a:normAutofit/>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Image 0">
            <a:extLst>
              <a:ext uri="{FF2B5EF4-FFF2-40B4-BE49-F238E27FC236}">
                <a16:creationId xmlns:a16="http://schemas.microsoft.com/office/drawing/2014/main" id="{58FE0F81-8D7F-4255-8DCA-F250B6923E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9" name="TextBox 8">
            <a:extLst>
              <a:ext uri="{FF2B5EF4-FFF2-40B4-BE49-F238E27FC236}">
                <a16:creationId xmlns:a16="http://schemas.microsoft.com/office/drawing/2014/main" id="{D414DB97-5269-4CDC-8642-90F527A72AA0}"/>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371904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ntro Slide">
    <p:spTree>
      <p:nvGrpSpPr>
        <p:cNvPr id="1" name=""/>
        <p:cNvGrpSpPr/>
        <p:nvPr/>
      </p:nvGrpSpPr>
      <p:grpSpPr>
        <a:xfrm>
          <a:off x="0" y="0"/>
          <a:ext cx="0" cy="0"/>
          <a:chOff x="0" y="0"/>
          <a:chExt cx="0" cy="0"/>
        </a:xfrm>
      </p:grpSpPr>
      <p:pic>
        <p:nvPicPr>
          <p:cNvPr id="3" name="Picture 2"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age 0">
            <a:extLst>
              <a:ext uri="{FF2B5EF4-FFF2-40B4-BE49-F238E27FC236}">
                <a16:creationId xmlns:a16="http://schemas.microsoft.com/office/drawing/2014/main" id="{5F49279B-D2D6-4BCE-9182-C288AFF0A4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772113" y="300363"/>
            <a:ext cx="4529992" cy="1117951"/>
          </a:xfrm>
          <a:prstGeom prst="rect">
            <a:avLst/>
          </a:prstGeom>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sp>
        <p:nvSpPr>
          <p:cNvPr id="23" name="TextBox 22"/>
          <p:cNvSpPr txBox="1"/>
          <p:nvPr userDrawn="1"/>
        </p:nvSpPr>
        <p:spPr>
          <a:xfrm>
            <a:off x="6547556" y="5832397"/>
            <a:ext cx="2912533" cy="369332"/>
          </a:xfrm>
          <a:prstGeom prst="rect">
            <a:avLst/>
          </a:prstGeom>
          <a:noFill/>
        </p:spPr>
        <p:txBody>
          <a:bodyPr wrap="square" rtlCol="0">
            <a:spAutoFit/>
          </a:bodyPr>
          <a:lstStyle/>
          <a:p>
            <a:pPr algn="ctr" defTabSz="914377"/>
            <a:r>
              <a:rPr lang="en-US" sz="1800" dirty="0">
                <a:solidFill>
                  <a:prstClr val="black"/>
                </a:solidFill>
              </a:rPr>
              <a:t>www.noviflow.com</a:t>
            </a:r>
          </a:p>
        </p:txBody>
      </p:sp>
      <p:sp>
        <p:nvSpPr>
          <p:cNvPr id="5" name="Text Placeholder 4"/>
          <p:cNvSpPr>
            <a:spLocks noGrp="1"/>
          </p:cNvSpPr>
          <p:nvPr>
            <p:ph type="body" sz="quarter" idx="10" hasCustomPrompt="1"/>
          </p:nvPr>
        </p:nvSpPr>
        <p:spPr>
          <a:xfrm>
            <a:off x="6051553" y="2471739"/>
            <a:ext cx="4220633" cy="457200"/>
          </a:xfrm>
        </p:spPr>
        <p:txBody>
          <a:bodyPr/>
          <a:lstStyle>
            <a:lvl1pPr marL="0" indent="0" algn="ctr">
              <a:buNone/>
              <a:defRPr baseline="0"/>
            </a:lvl1pPr>
          </a:lstStyle>
          <a:p>
            <a:pPr lvl="0"/>
            <a:r>
              <a:rPr lang="en-CA" dirty="0"/>
              <a:t>Presentation to Customer</a:t>
            </a:r>
            <a:endParaRPr lang="en-US" dirty="0"/>
          </a:p>
        </p:txBody>
      </p:sp>
      <p:sp>
        <p:nvSpPr>
          <p:cNvPr id="7" name="Text Placeholder 6"/>
          <p:cNvSpPr>
            <a:spLocks noGrp="1"/>
          </p:cNvSpPr>
          <p:nvPr>
            <p:ph type="body" sz="quarter" idx="11" hasCustomPrompt="1"/>
          </p:nvPr>
        </p:nvSpPr>
        <p:spPr>
          <a:xfrm>
            <a:off x="6932084" y="5468938"/>
            <a:ext cx="2235200" cy="373063"/>
          </a:xfrm>
        </p:spPr>
        <p:txBody>
          <a:bodyPr/>
          <a:lstStyle>
            <a:lvl1pPr marL="0" indent="0" algn="ctr">
              <a:buNone/>
              <a:defRPr/>
            </a:lvl1pPr>
          </a:lstStyle>
          <a:p>
            <a:pPr lvl="0"/>
            <a:r>
              <a:rPr lang="en-CA" dirty="0"/>
              <a:t>Date</a:t>
            </a:r>
            <a:endParaRPr lang="en-US" dirty="0"/>
          </a:p>
        </p:txBody>
      </p:sp>
    </p:spTree>
    <p:extLst>
      <p:ext uri="{BB962C8B-B14F-4D97-AF65-F5344CB8AC3E}">
        <p14:creationId xmlns:p14="http://schemas.microsoft.com/office/powerpoint/2010/main" val="971531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3_Transition Slide">
    <p:spTree>
      <p:nvGrpSpPr>
        <p:cNvPr id="1" name=""/>
        <p:cNvGrpSpPr/>
        <p:nvPr/>
      </p:nvGrpSpPr>
      <p:grpSpPr>
        <a:xfrm>
          <a:off x="0" y="0"/>
          <a:ext cx="0" cy="0"/>
          <a:chOff x="0" y="0"/>
          <a:chExt cx="0" cy="0"/>
        </a:xfrm>
      </p:grpSpPr>
      <p:pic>
        <p:nvPicPr>
          <p:cNvPr id="2" name="Picture 1"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7"/>
          <p:cNvSpPr>
            <a:spLocks noGrp="1"/>
          </p:cNvSpPr>
          <p:nvPr>
            <p:ph sz="quarter" idx="12" hasCustomPrompt="1"/>
          </p:nvPr>
        </p:nvSpPr>
        <p:spPr>
          <a:xfrm>
            <a:off x="5734757" y="2048934"/>
            <a:ext cx="6321409" cy="1523999"/>
          </a:xfrm>
        </p:spPr>
        <p:txBody>
          <a:bodyPr>
            <a:normAutofit/>
          </a:bodyPr>
          <a:lstStyle>
            <a:lvl1pPr marL="0" indent="0">
              <a:buFontTx/>
              <a:buNone/>
              <a:defRPr sz="5400">
                <a:solidFill>
                  <a:schemeClr val="tx1"/>
                </a:solidFill>
                <a:latin typeface="Segoe UI Light" panose="020B0502040204020203" pitchFamily="34" charset="0"/>
              </a:defRPr>
            </a:lvl1pPr>
          </a:lstStyle>
          <a:p>
            <a:pPr lvl="0"/>
            <a:r>
              <a:rPr lang="en-CA" dirty="0"/>
              <a:t>Thank You!</a:t>
            </a:r>
          </a:p>
        </p:txBody>
      </p:sp>
      <p:pic>
        <p:nvPicPr>
          <p:cNvPr id="7" name="Image 0">
            <a:extLst>
              <a:ext uri="{FF2B5EF4-FFF2-40B4-BE49-F238E27FC236}">
                <a16:creationId xmlns:a16="http://schemas.microsoft.com/office/drawing/2014/main" id="{A6F2C9EE-85EB-4363-96CE-F5B0A34997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772113" y="300363"/>
            <a:ext cx="4529992" cy="1117951"/>
          </a:xfrm>
          <a:prstGeom prst="rect">
            <a:avLst/>
          </a:prstGeom>
          <a:no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spTree>
    <p:extLst>
      <p:ext uri="{BB962C8B-B14F-4D97-AF65-F5344CB8AC3E}">
        <p14:creationId xmlns:p14="http://schemas.microsoft.com/office/powerpoint/2010/main" val="11702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4_Transition Slide">
    <p:spTree>
      <p:nvGrpSpPr>
        <p:cNvPr id="1" name=""/>
        <p:cNvGrpSpPr/>
        <p:nvPr/>
      </p:nvGrpSpPr>
      <p:grpSpPr>
        <a:xfrm>
          <a:off x="0" y="0"/>
          <a:ext cx="0" cy="0"/>
          <a:chOff x="0" y="0"/>
          <a:chExt cx="0" cy="0"/>
        </a:xfrm>
      </p:grpSpPr>
      <p:pic>
        <p:nvPicPr>
          <p:cNvPr id="2" name="Picture 1" descr="NoviFlow_backgroun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7"/>
          <p:cNvSpPr>
            <a:spLocks noGrp="1"/>
          </p:cNvSpPr>
          <p:nvPr>
            <p:ph sz="quarter" idx="12" hasCustomPrompt="1"/>
          </p:nvPr>
        </p:nvSpPr>
        <p:spPr>
          <a:xfrm>
            <a:off x="5083592" y="1176098"/>
            <a:ext cx="6502392" cy="1523999"/>
          </a:xfrm>
        </p:spPr>
        <p:txBody>
          <a:bodyPr>
            <a:normAutofit/>
          </a:bodyPr>
          <a:lstStyle>
            <a:lvl1pPr marL="0" indent="0">
              <a:buFontTx/>
              <a:buNone/>
              <a:defRPr sz="5400">
                <a:solidFill>
                  <a:schemeClr val="tx1"/>
                </a:solidFill>
                <a:latin typeface="Segoe UI Light" panose="020B0502040204020203" pitchFamily="34" charset="0"/>
              </a:defRPr>
            </a:lvl1pPr>
          </a:lstStyle>
          <a:p>
            <a:pPr lvl="0"/>
            <a:r>
              <a:rPr lang="en-CA" dirty="0"/>
              <a:t>Section Title</a:t>
            </a:r>
          </a:p>
        </p:txBody>
      </p:sp>
    </p:spTree>
    <p:extLst>
      <p:ext uri="{BB962C8B-B14F-4D97-AF65-F5344CB8AC3E}">
        <p14:creationId xmlns:p14="http://schemas.microsoft.com/office/powerpoint/2010/main" val="2949529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26" name="Image 0">
            <a:extLst>
              <a:ext uri="{FF2B5EF4-FFF2-40B4-BE49-F238E27FC236}">
                <a16:creationId xmlns:a16="http://schemas.microsoft.com/office/drawing/2014/main" id="{07874BD6-2311-47A4-A2B9-FE0C7C5910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488465" y="1220081"/>
            <a:ext cx="5107123" cy="1260380"/>
          </a:xfrm>
          <a:prstGeom prst="rect">
            <a:avLst/>
          </a:prstGeom>
          <a:solidFill>
            <a:schemeClr val="bg1"/>
          </a:solid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sp>
        <p:nvSpPr>
          <p:cNvPr id="11" name="Rectangle 10"/>
          <p:cNvSpPr/>
          <p:nvPr/>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pic>
        <p:nvPicPr>
          <p:cNvPr id="12" name="Picture 11"/>
          <p:cNvPicPr>
            <a:picLocks noChangeAspect="1"/>
          </p:cNvPicPr>
          <p:nvPr/>
        </p:nvPicPr>
        <p:blipFill>
          <a:blip r:embed="rId3" cstate="print"/>
          <a:stretch>
            <a:fillRect/>
          </a:stretch>
        </p:blipFill>
        <p:spPr>
          <a:xfrm>
            <a:off x="500" y="4103273"/>
            <a:ext cx="12192000" cy="2486025"/>
          </a:xfrm>
          <a:prstGeom prst="rect">
            <a:avLst/>
          </a:prstGeom>
        </p:spPr>
      </p:pic>
      <p:sp>
        <p:nvSpPr>
          <p:cNvPr id="17" name="Rectangle 16"/>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8" name="Rectangle 17"/>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9" name="Rectangle 18"/>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0" name="Rectangle 19"/>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9" name="Rectangle 8"/>
          <p:cNvSpPr/>
          <p:nvPr userDrawn="1"/>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pic>
        <p:nvPicPr>
          <p:cNvPr id="10" name="Picture 9"/>
          <p:cNvPicPr>
            <a:picLocks noChangeAspect="1"/>
          </p:cNvPicPr>
          <p:nvPr userDrawn="1"/>
        </p:nvPicPr>
        <p:blipFill>
          <a:blip r:embed="rId3" cstate="print"/>
          <a:stretch>
            <a:fillRect/>
          </a:stretch>
        </p:blipFill>
        <p:spPr>
          <a:xfrm>
            <a:off x="500" y="4103273"/>
            <a:ext cx="12192000" cy="2486025"/>
          </a:xfrm>
          <a:prstGeom prst="rect">
            <a:avLst/>
          </a:prstGeom>
        </p:spPr>
      </p:pic>
      <p:sp>
        <p:nvSpPr>
          <p:cNvPr id="13" name="Rectangle 12"/>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4" name="Rectangle 13"/>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5" name="Rectangle 14"/>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1" name="Rectangle 20"/>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2" name="TextBox 21"/>
          <p:cNvSpPr txBox="1"/>
          <p:nvPr userDrawn="1"/>
        </p:nvSpPr>
        <p:spPr>
          <a:xfrm>
            <a:off x="3913142" y="5555673"/>
            <a:ext cx="5387879" cy="369332"/>
          </a:xfrm>
          <a:prstGeom prst="rect">
            <a:avLst/>
          </a:prstGeom>
          <a:noFill/>
        </p:spPr>
        <p:txBody>
          <a:bodyPr wrap="square" rtlCol="0">
            <a:spAutoFit/>
          </a:bodyPr>
          <a:lstStyle/>
          <a:p>
            <a:pPr algn="ctr" defTabSz="914377"/>
            <a:r>
              <a:rPr lang="en-US" sz="1800" dirty="0">
                <a:solidFill>
                  <a:prstClr val="black"/>
                </a:solidFill>
              </a:rPr>
              <a:t>Date</a:t>
            </a:r>
          </a:p>
        </p:txBody>
      </p:sp>
      <p:sp>
        <p:nvSpPr>
          <p:cNvPr id="23" name="Slide Number Placeholder 5"/>
          <p:cNvSpPr txBox="1">
            <a:spLocks/>
          </p:cNvSpPr>
          <p:nvPr userDrawn="1"/>
        </p:nvSpPr>
        <p:spPr>
          <a:xfrm>
            <a:off x="2" y="6492876"/>
            <a:ext cx="755425" cy="365125"/>
          </a:xfrm>
          <a:prstGeom prst="rect">
            <a:avLst/>
          </a:prstGeom>
        </p:spPr>
        <p:txBody>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9C0DA4-660D-4833-B343-96441BB9F0CD}" type="slidenum">
              <a:rPr lang="fr-FR" sz="1400" smtClean="0">
                <a:solidFill>
                  <a:prstClr val="white">
                    <a:lumMod val="50000"/>
                  </a:prstClr>
                </a:solidFill>
              </a:rPr>
              <a:pPr algn="ctr"/>
              <a:t>‹#›</a:t>
            </a:fld>
            <a:endParaRPr lang="fr-FR" sz="1400" dirty="0">
              <a:solidFill>
                <a:prstClr val="white">
                  <a:lumMod val="50000"/>
                </a:prstClr>
              </a:solidFill>
            </a:endParaRPr>
          </a:p>
        </p:txBody>
      </p:sp>
    </p:spTree>
    <p:extLst>
      <p:ext uri="{BB962C8B-B14F-4D97-AF65-F5344CB8AC3E}">
        <p14:creationId xmlns:p14="http://schemas.microsoft.com/office/powerpoint/2010/main" val="1736397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Thank You Closing Slide">
    <p:spTree>
      <p:nvGrpSpPr>
        <p:cNvPr id="1" name=""/>
        <p:cNvGrpSpPr/>
        <p:nvPr/>
      </p:nvGrpSpPr>
      <p:grpSpPr>
        <a:xfrm>
          <a:off x="0" y="0"/>
          <a:ext cx="0" cy="0"/>
          <a:chOff x="0" y="0"/>
          <a:chExt cx="0" cy="0"/>
        </a:xfrm>
      </p:grpSpPr>
      <p:pic>
        <p:nvPicPr>
          <p:cNvPr id="25" name="Image 0">
            <a:extLst>
              <a:ext uri="{FF2B5EF4-FFF2-40B4-BE49-F238E27FC236}">
                <a16:creationId xmlns:a16="http://schemas.microsoft.com/office/drawing/2014/main" id="{C373A0FF-CD83-4087-AAA9-4F0FDA8676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768843" y="701210"/>
            <a:ext cx="3695431" cy="911991"/>
          </a:xfrm>
          <a:prstGeom prst="rect">
            <a:avLst/>
          </a:prstGeom>
          <a:solidFill>
            <a:schemeClr val="bg1"/>
          </a:solid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sp>
        <p:nvSpPr>
          <p:cNvPr id="7" name="Content Placeholder 6"/>
          <p:cNvSpPr>
            <a:spLocks noGrp="1"/>
          </p:cNvSpPr>
          <p:nvPr>
            <p:ph sz="quarter" idx="12" hasCustomPrompt="1"/>
          </p:nvPr>
        </p:nvSpPr>
        <p:spPr>
          <a:xfrm>
            <a:off x="4216900" y="2209800"/>
            <a:ext cx="3759200" cy="914400"/>
          </a:xfrm>
          <a:ln>
            <a:noFill/>
          </a:ln>
          <a:effectLst/>
        </p:spPr>
        <p:txBody>
          <a:bodyPr>
            <a:noAutofit/>
          </a:bodyPr>
          <a:lstStyle>
            <a:lvl1pPr marL="0" indent="0" algn="ctr">
              <a:buNone/>
              <a:defRPr sz="3600">
                <a:solidFill>
                  <a:srgbClr val="014F67"/>
                </a:solidFill>
                <a:latin typeface="Segoe UI Light" panose="020B0502040204020203" pitchFamily="34" charset="0"/>
              </a:defRPr>
            </a:lvl1pPr>
            <a:lvl2pPr marL="457189" indent="0">
              <a:buNone/>
              <a:defRPr sz="3600">
                <a:solidFill>
                  <a:schemeClr val="accent1"/>
                </a:solidFill>
              </a:defRPr>
            </a:lvl2pPr>
            <a:lvl3pPr marL="914377" indent="0">
              <a:buNone/>
              <a:defRPr sz="3600">
                <a:solidFill>
                  <a:schemeClr val="accent1"/>
                </a:solidFill>
              </a:defRPr>
            </a:lvl3pPr>
            <a:lvl4pPr marL="1371566" indent="0">
              <a:buNone/>
              <a:defRPr sz="3600">
                <a:solidFill>
                  <a:schemeClr val="accent1"/>
                </a:solidFill>
              </a:defRPr>
            </a:lvl4pPr>
            <a:lvl5pPr marL="1828754" indent="0">
              <a:buNone/>
              <a:defRPr sz="3600">
                <a:solidFill>
                  <a:schemeClr val="accent1"/>
                </a:solidFill>
              </a:defRPr>
            </a:lvl5pPr>
          </a:lstStyle>
          <a:p>
            <a:pPr lvl="0"/>
            <a:r>
              <a:rPr lang="en-US" dirty="0"/>
              <a:t>Thank you!</a:t>
            </a:r>
          </a:p>
        </p:txBody>
      </p:sp>
      <p:pic>
        <p:nvPicPr>
          <p:cNvPr id="9" name="Picture 8"/>
          <p:cNvPicPr>
            <a:picLocks noChangeAspect="1"/>
          </p:cNvPicPr>
          <p:nvPr/>
        </p:nvPicPr>
        <p:blipFill>
          <a:blip r:embed="rId3" cstate="print"/>
          <a:stretch>
            <a:fillRect/>
          </a:stretch>
        </p:blipFill>
        <p:spPr>
          <a:xfrm>
            <a:off x="500" y="4143377"/>
            <a:ext cx="12192000" cy="2486025"/>
          </a:xfrm>
          <a:prstGeom prst="rect">
            <a:avLst/>
          </a:prstGeom>
        </p:spPr>
      </p:pic>
      <p:sp>
        <p:nvSpPr>
          <p:cNvPr id="2" name="TextBox 1"/>
          <p:cNvSpPr txBox="1"/>
          <p:nvPr/>
        </p:nvSpPr>
        <p:spPr>
          <a:xfrm>
            <a:off x="16044" y="6254751"/>
            <a:ext cx="12175957" cy="338554"/>
          </a:xfrm>
          <a:prstGeom prst="rect">
            <a:avLst/>
          </a:prstGeom>
          <a:noFill/>
        </p:spPr>
        <p:txBody>
          <a:bodyPr wrap="square" rtlCol="0">
            <a:spAutoFit/>
          </a:bodyPr>
          <a:lstStyle/>
          <a:p>
            <a:pPr algn="ctr" defTabSz="914377"/>
            <a:r>
              <a:rPr lang="en-US" sz="1600" dirty="0">
                <a:solidFill>
                  <a:srgbClr val="014F67"/>
                </a:solidFill>
              </a:rPr>
              <a:t>www.noviflow.com</a:t>
            </a:r>
          </a:p>
        </p:txBody>
      </p:sp>
      <p:sp>
        <p:nvSpPr>
          <p:cNvPr id="13" name="Rectangle 12"/>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4" name="Rectangle 13"/>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5" name="Rectangle 14"/>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16" name="Rectangle 15"/>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pic>
        <p:nvPicPr>
          <p:cNvPr id="11" name="Picture 10"/>
          <p:cNvPicPr>
            <a:picLocks noChangeAspect="1"/>
          </p:cNvPicPr>
          <p:nvPr userDrawn="1"/>
        </p:nvPicPr>
        <p:blipFill>
          <a:blip r:embed="rId3" cstate="print"/>
          <a:stretch>
            <a:fillRect/>
          </a:stretch>
        </p:blipFill>
        <p:spPr>
          <a:xfrm>
            <a:off x="500" y="4143377"/>
            <a:ext cx="12192000" cy="2486025"/>
          </a:xfrm>
          <a:prstGeom prst="rect">
            <a:avLst/>
          </a:prstGeom>
        </p:spPr>
      </p:pic>
      <p:sp>
        <p:nvSpPr>
          <p:cNvPr id="17" name="TextBox 16"/>
          <p:cNvSpPr txBox="1"/>
          <p:nvPr userDrawn="1"/>
        </p:nvSpPr>
        <p:spPr>
          <a:xfrm>
            <a:off x="16044" y="6254751"/>
            <a:ext cx="12175957" cy="338554"/>
          </a:xfrm>
          <a:prstGeom prst="rect">
            <a:avLst/>
          </a:prstGeom>
          <a:noFill/>
        </p:spPr>
        <p:txBody>
          <a:bodyPr wrap="square" rtlCol="0">
            <a:spAutoFit/>
          </a:bodyPr>
          <a:lstStyle/>
          <a:p>
            <a:pPr algn="ctr" defTabSz="914377"/>
            <a:r>
              <a:rPr lang="en-US" sz="1600" dirty="0">
                <a:solidFill>
                  <a:srgbClr val="014F67"/>
                </a:solidFill>
              </a:rPr>
              <a:t>www.noviflow.com</a:t>
            </a:r>
          </a:p>
        </p:txBody>
      </p:sp>
      <p:sp>
        <p:nvSpPr>
          <p:cNvPr id="18" name="Rectangle 17"/>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9" name="Rectangle 18"/>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0" name="Rectangle 19"/>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1" name="Rectangle 20"/>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2" name="Rectangle 21"/>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Tree>
    <p:extLst>
      <p:ext uri="{BB962C8B-B14F-4D97-AF65-F5344CB8AC3E}">
        <p14:creationId xmlns:p14="http://schemas.microsoft.com/office/powerpoint/2010/main" val="3180511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2_Transition Slid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09600" y="1604963"/>
            <a:ext cx="6604000" cy="1219200"/>
          </a:xfrm>
        </p:spPr>
        <p:txBody>
          <a:bodyPr>
            <a:normAutofit/>
          </a:bodyPr>
          <a:lstStyle>
            <a:lvl1pPr marL="0" indent="0">
              <a:buFontTx/>
              <a:buNone/>
              <a:defRPr sz="4400">
                <a:solidFill>
                  <a:schemeClr val="tx1"/>
                </a:solidFill>
                <a:latin typeface="Segoe UI Light" panose="020B0502040204020203" pitchFamily="34" charset="0"/>
              </a:defRPr>
            </a:lvl1pPr>
          </a:lstStyle>
          <a:p>
            <a:pPr lvl="0"/>
            <a:r>
              <a:rPr lang="en-US"/>
              <a:t>Edit Master text styles</a:t>
            </a:r>
          </a:p>
        </p:txBody>
      </p:sp>
      <p:sp>
        <p:nvSpPr>
          <p:cNvPr id="11" name="Rectangle 10"/>
          <p:cNvSpPr/>
          <p:nvPr/>
        </p:nvSpPr>
        <p:spPr>
          <a:xfrm>
            <a:off x="10769601"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print"/>
          <a:stretch>
            <a:fillRect/>
          </a:stretch>
        </p:blipFill>
        <p:spPr>
          <a:xfrm>
            <a:off x="500" y="4103272"/>
            <a:ext cx="12192000" cy="2486025"/>
          </a:xfrm>
          <a:prstGeom prst="rect">
            <a:avLst/>
          </a:prstGeom>
        </p:spPr>
      </p:pic>
      <p:sp>
        <p:nvSpPr>
          <p:cNvPr id="17" name="Rectangle 16"/>
          <p:cNvSpPr/>
          <p:nvPr/>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8" name="Rectangle 17"/>
          <p:cNvSpPr/>
          <p:nvPr/>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10769601"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stretch>
            <a:fillRect/>
          </a:stretch>
        </p:blipFill>
        <p:spPr>
          <a:xfrm>
            <a:off x="500" y="4103272"/>
            <a:ext cx="12192000" cy="2486025"/>
          </a:xfrm>
          <a:prstGeom prst="rect">
            <a:avLst/>
          </a:prstGeom>
        </p:spPr>
      </p:pic>
      <p:sp>
        <p:nvSpPr>
          <p:cNvPr id="13" name="Rectangle 12"/>
          <p:cNvSpPr/>
          <p:nvPr userDrawn="1"/>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userDrawn="1"/>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userDrawn="1"/>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1" name="Rectangle 20"/>
          <p:cNvSpPr/>
          <p:nvPr userDrawn="1"/>
        </p:nvSpPr>
        <p:spPr>
          <a:xfrm>
            <a:off x="9532534" y="6267148"/>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155950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2_Transition Slid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09600" y="1604963"/>
            <a:ext cx="6604000" cy="1219200"/>
          </a:xfrm>
        </p:spPr>
        <p:txBody>
          <a:bodyPr>
            <a:normAutofit/>
          </a:bodyPr>
          <a:lstStyle>
            <a:lvl1pPr marL="0" indent="0">
              <a:buFontTx/>
              <a:buNone/>
              <a:defRPr sz="4400">
                <a:solidFill>
                  <a:schemeClr val="tx1"/>
                </a:solidFill>
                <a:latin typeface="Segoe UI Light" panose="020B0502040204020203" pitchFamily="34" charset="0"/>
              </a:defRPr>
            </a:lvl1pPr>
          </a:lstStyle>
          <a:p>
            <a:pPr lvl="0"/>
            <a:r>
              <a:rPr lang="en-US"/>
              <a:t>Edit Master text styles</a:t>
            </a:r>
          </a:p>
        </p:txBody>
      </p:sp>
      <p:sp>
        <p:nvSpPr>
          <p:cNvPr id="11" name="Rectangle 10"/>
          <p:cNvSpPr/>
          <p:nvPr/>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pic>
        <p:nvPicPr>
          <p:cNvPr id="12" name="Picture 11"/>
          <p:cNvPicPr>
            <a:picLocks noChangeAspect="1"/>
          </p:cNvPicPr>
          <p:nvPr/>
        </p:nvPicPr>
        <p:blipFill>
          <a:blip r:embed="rId2" cstate="print"/>
          <a:stretch>
            <a:fillRect/>
          </a:stretch>
        </p:blipFill>
        <p:spPr>
          <a:xfrm>
            <a:off x="500" y="4103273"/>
            <a:ext cx="12192000" cy="2486025"/>
          </a:xfrm>
          <a:prstGeom prst="rect">
            <a:avLst/>
          </a:prstGeom>
        </p:spPr>
      </p:pic>
      <p:sp>
        <p:nvSpPr>
          <p:cNvPr id="17" name="Rectangle 16"/>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8" name="Rectangle 17"/>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9" name="Rectangle 18"/>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0" name="Rectangle 19"/>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9" name="Rectangle 8"/>
          <p:cNvSpPr/>
          <p:nvPr userDrawn="1"/>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pic>
        <p:nvPicPr>
          <p:cNvPr id="10" name="Picture 9"/>
          <p:cNvPicPr>
            <a:picLocks noChangeAspect="1"/>
          </p:cNvPicPr>
          <p:nvPr userDrawn="1"/>
        </p:nvPicPr>
        <p:blipFill>
          <a:blip r:embed="rId2" cstate="print"/>
          <a:stretch>
            <a:fillRect/>
          </a:stretch>
        </p:blipFill>
        <p:spPr>
          <a:xfrm>
            <a:off x="500" y="4155029"/>
            <a:ext cx="12192000" cy="2486025"/>
          </a:xfrm>
          <a:prstGeom prst="rect">
            <a:avLst/>
          </a:prstGeom>
        </p:spPr>
      </p:pic>
      <p:sp>
        <p:nvSpPr>
          <p:cNvPr id="13" name="Rectangle 12"/>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4" name="Rectangle 13"/>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5" name="Rectangle 14"/>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1" name="Rectangle 20"/>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Tree>
    <p:extLst>
      <p:ext uri="{BB962C8B-B14F-4D97-AF65-F5344CB8AC3E}">
        <p14:creationId xmlns:p14="http://schemas.microsoft.com/office/powerpoint/2010/main" val="916165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ank You Closing Slide">
    <p:spTree>
      <p:nvGrpSpPr>
        <p:cNvPr id="1" name=""/>
        <p:cNvGrpSpPr/>
        <p:nvPr/>
      </p:nvGrpSpPr>
      <p:grpSpPr>
        <a:xfrm>
          <a:off x="0" y="0"/>
          <a:ext cx="0" cy="0"/>
          <a:chOff x="0" y="0"/>
          <a:chExt cx="0" cy="0"/>
        </a:xfrm>
      </p:grpSpPr>
      <p:pic>
        <p:nvPicPr>
          <p:cNvPr id="26" name="Image 0">
            <a:extLst>
              <a:ext uri="{FF2B5EF4-FFF2-40B4-BE49-F238E27FC236}">
                <a16:creationId xmlns:a16="http://schemas.microsoft.com/office/drawing/2014/main" id="{F869CBCE-162F-4F7A-A035-9AF49635D3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768843" y="713777"/>
            <a:ext cx="3695431" cy="911991"/>
          </a:xfrm>
          <a:prstGeom prst="rect">
            <a:avLst/>
          </a:prstGeom>
          <a:solidFill>
            <a:schemeClr val="bg1"/>
          </a:solid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sp>
        <p:nvSpPr>
          <p:cNvPr id="7" name="Content Placeholder 6"/>
          <p:cNvSpPr>
            <a:spLocks noGrp="1"/>
          </p:cNvSpPr>
          <p:nvPr>
            <p:ph sz="quarter" idx="12" hasCustomPrompt="1"/>
          </p:nvPr>
        </p:nvSpPr>
        <p:spPr>
          <a:xfrm>
            <a:off x="4013699" y="2463801"/>
            <a:ext cx="5107724" cy="1532467"/>
          </a:xfrm>
          <a:solidFill>
            <a:srgbClr val="FFFFFF"/>
          </a:solidFill>
          <a:ln>
            <a:noFill/>
          </a:ln>
          <a:effectLst/>
        </p:spPr>
        <p:txBody>
          <a:bodyPr>
            <a:noAutofit/>
          </a:bodyPr>
          <a:lstStyle>
            <a:lvl1pPr marL="0" indent="0" algn="ctr">
              <a:buNone/>
              <a:defRPr sz="5400">
                <a:solidFill>
                  <a:srgbClr val="014F67"/>
                </a:solidFill>
                <a:latin typeface="Segoe UI Light" panose="020B0502040204020203" pitchFamily="34" charset="0"/>
              </a:defRPr>
            </a:lvl1pPr>
            <a:lvl2pPr marL="457189" indent="0">
              <a:buNone/>
              <a:defRPr sz="3600">
                <a:solidFill>
                  <a:schemeClr val="accent1"/>
                </a:solidFill>
              </a:defRPr>
            </a:lvl2pPr>
            <a:lvl3pPr marL="914377" indent="0">
              <a:buNone/>
              <a:defRPr sz="3600">
                <a:solidFill>
                  <a:schemeClr val="accent1"/>
                </a:solidFill>
              </a:defRPr>
            </a:lvl3pPr>
            <a:lvl4pPr marL="1371566" indent="0">
              <a:buNone/>
              <a:defRPr sz="3600">
                <a:solidFill>
                  <a:schemeClr val="accent1"/>
                </a:solidFill>
              </a:defRPr>
            </a:lvl4pPr>
            <a:lvl5pPr marL="1828754" indent="0">
              <a:buNone/>
              <a:defRPr sz="3600">
                <a:solidFill>
                  <a:schemeClr val="accent1"/>
                </a:solidFill>
              </a:defRPr>
            </a:lvl5pPr>
          </a:lstStyle>
          <a:p>
            <a:pPr lvl="0"/>
            <a:r>
              <a:rPr lang="en-US" dirty="0"/>
              <a:t>Thank you!</a:t>
            </a:r>
          </a:p>
        </p:txBody>
      </p:sp>
      <p:pic>
        <p:nvPicPr>
          <p:cNvPr id="9" name="Picture 8"/>
          <p:cNvPicPr>
            <a:picLocks noChangeAspect="1"/>
          </p:cNvPicPr>
          <p:nvPr/>
        </p:nvPicPr>
        <p:blipFill>
          <a:blip r:embed="rId3" cstate="print"/>
          <a:stretch>
            <a:fillRect/>
          </a:stretch>
        </p:blipFill>
        <p:spPr>
          <a:xfrm>
            <a:off x="500" y="4143377"/>
            <a:ext cx="12192000" cy="2486025"/>
          </a:xfrm>
          <a:prstGeom prst="rect">
            <a:avLst/>
          </a:prstGeom>
        </p:spPr>
      </p:pic>
      <p:sp>
        <p:nvSpPr>
          <p:cNvPr id="2" name="TextBox 1"/>
          <p:cNvSpPr txBox="1"/>
          <p:nvPr/>
        </p:nvSpPr>
        <p:spPr>
          <a:xfrm>
            <a:off x="16044" y="6254751"/>
            <a:ext cx="12175957" cy="338554"/>
          </a:xfrm>
          <a:prstGeom prst="rect">
            <a:avLst/>
          </a:prstGeom>
          <a:noFill/>
        </p:spPr>
        <p:txBody>
          <a:bodyPr wrap="square" rtlCol="0">
            <a:spAutoFit/>
          </a:bodyPr>
          <a:lstStyle/>
          <a:p>
            <a:pPr algn="ctr" defTabSz="914377"/>
            <a:r>
              <a:rPr lang="en-US" sz="1600" dirty="0">
                <a:solidFill>
                  <a:srgbClr val="014F67"/>
                </a:solidFill>
              </a:rPr>
              <a:t>www.noviflow.com</a:t>
            </a:r>
          </a:p>
        </p:txBody>
      </p:sp>
      <p:sp>
        <p:nvSpPr>
          <p:cNvPr id="13" name="Rectangle 12"/>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4" name="Rectangle 13"/>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5" name="Rectangle 14"/>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16" name="Rectangle 15"/>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pic>
        <p:nvPicPr>
          <p:cNvPr id="11" name="Picture 10"/>
          <p:cNvPicPr>
            <a:picLocks noChangeAspect="1"/>
          </p:cNvPicPr>
          <p:nvPr userDrawn="1"/>
        </p:nvPicPr>
        <p:blipFill>
          <a:blip r:embed="rId3" cstate="print"/>
          <a:stretch>
            <a:fillRect/>
          </a:stretch>
        </p:blipFill>
        <p:spPr>
          <a:xfrm>
            <a:off x="500" y="4143377"/>
            <a:ext cx="12192000" cy="2486025"/>
          </a:xfrm>
          <a:prstGeom prst="rect">
            <a:avLst/>
          </a:prstGeom>
        </p:spPr>
      </p:pic>
      <p:sp>
        <p:nvSpPr>
          <p:cNvPr id="17" name="TextBox 16"/>
          <p:cNvSpPr txBox="1"/>
          <p:nvPr userDrawn="1"/>
        </p:nvSpPr>
        <p:spPr>
          <a:xfrm>
            <a:off x="16044" y="6254751"/>
            <a:ext cx="12175957" cy="338554"/>
          </a:xfrm>
          <a:prstGeom prst="rect">
            <a:avLst/>
          </a:prstGeom>
          <a:noFill/>
        </p:spPr>
        <p:txBody>
          <a:bodyPr wrap="square" rtlCol="0">
            <a:spAutoFit/>
          </a:bodyPr>
          <a:lstStyle/>
          <a:p>
            <a:pPr algn="ctr" defTabSz="914377"/>
            <a:r>
              <a:rPr lang="en-US" sz="1600" dirty="0">
                <a:solidFill>
                  <a:srgbClr val="014F67"/>
                </a:solidFill>
              </a:rPr>
              <a:t>www.noviflow.com</a:t>
            </a:r>
          </a:p>
        </p:txBody>
      </p:sp>
      <p:sp>
        <p:nvSpPr>
          <p:cNvPr id="18" name="Rectangle 17"/>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9" name="Rectangle 18"/>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0" name="Rectangle 19"/>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1" name="Rectangle 20"/>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2" name="Rectangle 21"/>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Tree>
    <p:extLst>
      <p:ext uri="{BB962C8B-B14F-4D97-AF65-F5344CB8AC3E}">
        <p14:creationId xmlns:p14="http://schemas.microsoft.com/office/powerpoint/2010/main" val="395821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Image 0">
            <a:extLst>
              <a:ext uri="{FF2B5EF4-FFF2-40B4-BE49-F238E27FC236}">
                <a16:creationId xmlns:a16="http://schemas.microsoft.com/office/drawing/2014/main" id="{F3A6BEE4-4392-40C5-8C8F-4EC119A9F6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304116" y="1994743"/>
            <a:ext cx="4392495" cy="1084019"/>
          </a:xfrm>
          <a:prstGeom prst="rect">
            <a:avLst/>
          </a:prstGeom>
          <a:solidFill>
            <a:schemeClr val="bg1"/>
          </a:solid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4" y="274150"/>
            <a:ext cx="12191327" cy="1264773"/>
          </a:xfrm>
          <a:prstGeom prst="rect">
            <a:avLst/>
          </a:prstGeom>
        </p:spPr>
      </p:pic>
      <p:sp>
        <p:nvSpPr>
          <p:cNvPr id="3" name="Title 1"/>
          <p:cNvSpPr>
            <a:spLocks noGrp="1"/>
          </p:cNvSpPr>
          <p:nvPr>
            <p:ph type="title"/>
          </p:nvPr>
        </p:nvSpPr>
        <p:spPr>
          <a:xfrm>
            <a:off x="567560" y="3668520"/>
            <a:ext cx="11319451" cy="457200"/>
          </a:xfrm>
        </p:spPr>
        <p:txBody>
          <a:bodyPr/>
          <a:lstStyle>
            <a:lvl1pPr>
              <a:defRPr>
                <a:solidFill>
                  <a:srgbClr val="014F67"/>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567268" y="4149371"/>
            <a:ext cx="11319933" cy="533400"/>
          </a:xfrm>
        </p:spPr>
        <p:txBody>
          <a:bodyPr anchor="ctr"/>
          <a:lstStyle>
            <a:lvl1pPr marL="0" indent="0">
              <a:buFontTx/>
              <a:buNone/>
              <a:defRPr b="1">
                <a:solidFill>
                  <a:srgbClr val="555555"/>
                </a:solidFill>
                <a:latin typeface="Segoe UI Semibold" panose="020B0702040204020203"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5" name="Content Placeholder 5"/>
          <p:cNvSpPr>
            <a:spLocks noGrp="1"/>
          </p:cNvSpPr>
          <p:nvPr>
            <p:ph sz="quarter" idx="11"/>
          </p:nvPr>
        </p:nvSpPr>
        <p:spPr>
          <a:xfrm>
            <a:off x="567268" y="4701160"/>
            <a:ext cx="11319933" cy="533400"/>
          </a:xfrm>
        </p:spPr>
        <p:txBody>
          <a:bodyPr anchor="ctr">
            <a:normAutofit/>
          </a:bodyPr>
          <a:lstStyle>
            <a:lvl1pPr marL="0" indent="0">
              <a:buFontTx/>
              <a:buNone/>
              <a:defRPr sz="16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9" name="Rectangle 8"/>
          <p:cNvSpPr/>
          <p:nvPr/>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1" name="Rectangle 10"/>
          <p:cNvSpPr/>
          <p:nvPr/>
        </p:nvSpPr>
        <p:spPr>
          <a:xfrm>
            <a:off x="10769602" y="6180224"/>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14" name="Rectangle 13"/>
          <p:cNvSpPr/>
          <p:nvPr/>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5" name="Rectangle 14"/>
          <p:cNvSpPr/>
          <p:nvPr/>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19" name="Rectangle 18"/>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0" name="Rectangle 19"/>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2" name="Rectangle 21"/>
          <p:cNvSpPr/>
          <p:nvPr userDrawn="1"/>
        </p:nvSpPr>
        <p:spPr>
          <a:xfrm>
            <a:off x="10769602" y="6180224"/>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3" name="Rectangle 22"/>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24" name="Rectangle 23"/>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7" name="Rectangle 26"/>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Tree>
    <p:extLst>
      <p:ext uri="{BB962C8B-B14F-4D97-AF65-F5344CB8AC3E}">
        <p14:creationId xmlns:p14="http://schemas.microsoft.com/office/powerpoint/2010/main" val="714934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sz="quarter" idx="10"/>
          </p:nvPr>
        </p:nvSpPr>
        <p:spPr>
          <a:xfrm>
            <a:off x="304802" y="1259457"/>
            <a:ext cx="11179175" cy="50253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
        <p:nvSpPr>
          <p:cNvPr id="4" name="Slide Number Placeholder 5">
            <a:extLst>
              <a:ext uri="{FF2B5EF4-FFF2-40B4-BE49-F238E27FC236}">
                <a16:creationId xmlns:a16="http://schemas.microsoft.com/office/drawing/2014/main" id="{4731D76C-B339-4A40-8E31-EA6CC50DEE64}"/>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184199129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2" name="TextBox 1"/>
          <p:cNvSpPr txBox="1"/>
          <p:nvPr userDrawn="1"/>
        </p:nvSpPr>
        <p:spPr>
          <a:xfrm>
            <a:off x="10829637" y="6705600"/>
            <a:ext cx="1311563" cy="92333"/>
          </a:xfrm>
          <a:prstGeom prst="rect">
            <a:avLst/>
          </a:prstGeom>
          <a:solidFill>
            <a:schemeClr val="bg1"/>
          </a:solidFill>
        </p:spPr>
        <p:txBody>
          <a:bodyPr wrap="square" lIns="0" tIns="0" rIns="0" bIns="0" rtlCol="0">
            <a:spAutoFit/>
          </a:bodyPr>
          <a:lstStyle/>
          <a:p>
            <a:pPr defTabSz="914377"/>
            <a:r>
              <a:rPr lang="en-US" sz="600" spc="20" dirty="0">
                <a:solidFill>
                  <a:prstClr val="black"/>
                </a:solidFill>
                <a:latin typeface="Calibri" charset="0"/>
                <a:ea typeface="Calibri" charset="0"/>
                <a:cs typeface="Calibri" charset="0"/>
              </a:rPr>
              <a:t>networks made </a:t>
            </a:r>
            <a:r>
              <a:rPr lang="en-US" sz="600" spc="20" dirty="0">
                <a:solidFill>
                  <a:srgbClr val="1E6378"/>
                </a:solidFill>
                <a:latin typeface="Calibri" charset="0"/>
                <a:ea typeface="Calibri" charset="0"/>
                <a:cs typeface="Calibri" charset="0"/>
              </a:rPr>
              <a:t>programmable</a:t>
            </a:r>
          </a:p>
        </p:txBody>
      </p:sp>
      <p:sp>
        <p:nvSpPr>
          <p:cNvPr id="4" name="Slide Number Placeholder 5">
            <a:extLst>
              <a:ext uri="{FF2B5EF4-FFF2-40B4-BE49-F238E27FC236}">
                <a16:creationId xmlns:a16="http://schemas.microsoft.com/office/drawing/2014/main" id="{F86D01EF-BE4F-4295-848B-B925D2802975}"/>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1744462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6197600" y="1295400"/>
            <a:ext cx="5384800" cy="4572000"/>
          </a:xfrm>
        </p:spPr>
        <p:txBody>
          <a:bodyPr/>
          <a:lstStyle>
            <a:lvl1pPr marL="0" indent="0">
              <a:buNone/>
              <a:defRPr/>
            </a:lvl1pPr>
          </a:lstStyle>
          <a:p>
            <a:r>
              <a:rPr lang="en-US"/>
              <a:t>Click icon to add picture</a:t>
            </a:r>
            <a:endParaRPr lang="en-US" dirty="0"/>
          </a:p>
        </p:txBody>
      </p:sp>
      <p:sp>
        <p:nvSpPr>
          <p:cNvPr id="8" name="Text Placeholder 7"/>
          <p:cNvSpPr>
            <a:spLocks noGrp="1"/>
          </p:cNvSpPr>
          <p:nvPr>
            <p:ph type="body" sz="quarter" idx="13"/>
          </p:nvPr>
        </p:nvSpPr>
        <p:spPr>
          <a:xfrm>
            <a:off x="304800" y="1295400"/>
            <a:ext cx="5588000" cy="4572000"/>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AF2C27CB-D510-45F3-9B9E-FF9E216B6294}"/>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922527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2"/>
          </p:nvPr>
        </p:nvSpPr>
        <p:spPr>
          <a:xfrm>
            <a:off x="304800" y="2057400"/>
            <a:ext cx="11582400" cy="4191000"/>
          </a:xfrm>
        </p:spPr>
        <p:txBody>
          <a:bodyPr/>
          <a:lstStyle>
            <a:lvl1pPr marL="0" indent="0">
              <a:buNone/>
              <a:defRPr/>
            </a:lvl1pPr>
          </a:lstStyle>
          <a:p>
            <a:r>
              <a:rPr lang="en-US"/>
              <a:t>Click icon to add chart</a:t>
            </a:r>
            <a:endParaRPr lang="en-US" dirty="0"/>
          </a:p>
        </p:txBody>
      </p:sp>
      <p:sp>
        <p:nvSpPr>
          <p:cNvPr id="8" name="Text Placeholder 7"/>
          <p:cNvSpPr>
            <a:spLocks noGrp="1"/>
          </p:cNvSpPr>
          <p:nvPr>
            <p:ph type="body" sz="quarter" idx="13"/>
          </p:nvPr>
        </p:nvSpPr>
        <p:spPr>
          <a:xfrm>
            <a:off x="304800" y="1261899"/>
            <a:ext cx="11582400" cy="800100"/>
          </a:xfrm>
          <a:solidFill>
            <a:schemeClr val="bg1">
              <a:lumMod val="95000"/>
            </a:schemeClr>
          </a:solidFill>
        </p:spPr>
        <p:txBody>
          <a:bodyPr>
            <a:normAutofit/>
          </a:bodyPr>
          <a:lstStyle>
            <a:lvl1pPr marL="0" indent="0">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Edit Master text styles</a:t>
            </a:r>
          </a:p>
        </p:txBody>
      </p:sp>
      <p:sp>
        <p:nvSpPr>
          <p:cNvPr id="5" name="Slide Number Placeholder 5">
            <a:extLst>
              <a:ext uri="{FF2B5EF4-FFF2-40B4-BE49-F238E27FC236}">
                <a16:creationId xmlns:a16="http://schemas.microsoft.com/office/drawing/2014/main" id="{0B641297-AF2C-4211-A5CC-B03CEF73E55B}"/>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175103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Online 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Online Image Placeholder 6"/>
          <p:cNvSpPr>
            <a:spLocks noGrp="1"/>
          </p:cNvSpPr>
          <p:nvPr>
            <p:ph type="clipArt" sz="quarter" idx="14"/>
          </p:nvPr>
        </p:nvSpPr>
        <p:spPr>
          <a:xfrm>
            <a:off x="304800" y="2096157"/>
            <a:ext cx="11582400" cy="4191000"/>
          </a:xfrm>
        </p:spPr>
        <p:txBody>
          <a:bodyPr/>
          <a:lstStyle>
            <a:lvl1pPr marL="0" indent="0">
              <a:buNone/>
              <a:defRPr/>
            </a:lvl1pPr>
          </a:lstStyle>
          <a:p>
            <a:r>
              <a:rPr lang="en-US"/>
              <a:t>Click icon to add online image</a:t>
            </a:r>
            <a:endParaRPr lang="en-US" dirty="0"/>
          </a:p>
        </p:txBody>
      </p:sp>
      <p:sp>
        <p:nvSpPr>
          <p:cNvPr id="9" name="Text Placeholder 7"/>
          <p:cNvSpPr>
            <a:spLocks noGrp="1"/>
          </p:cNvSpPr>
          <p:nvPr>
            <p:ph type="body" sz="quarter" idx="13"/>
          </p:nvPr>
        </p:nvSpPr>
        <p:spPr>
          <a:xfrm>
            <a:off x="304800" y="1261899"/>
            <a:ext cx="11582400" cy="800100"/>
          </a:xfrm>
          <a:solidFill>
            <a:schemeClr val="bg1">
              <a:lumMod val="95000"/>
            </a:schemeClr>
          </a:solidFill>
        </p:spPr>
        <p:txBody>
          <a:bodyPr>
            <a:normAutofit/>
          </a:bodyPr>
          <a:lstStyle>
            <a:lvl1pPr marL="0" indent="0">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Edit Master text styles</a:t>
            </a:r>
          </a:p>
        </p:txBody>
      </p:sp>
      <p:sp>
        <p:nvSpPr>
          <p:cNvPr id="5" name="Slide Number Placeholder 5">
            <a:extLst>
              <a:ext uri="{FF2B5EF4-FFF2-40B4-BE49-F238E27FC236}">
                <a16:creationId xmlns:a16="http://schemas.microsoft.com/office/drawing/2014/main" id="{ECC0FF60-0A6C-48BC-9973-0B2FCB1D8D3F}"/>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3033420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5DE5281E-506B-4560-9B50-5C780478D47D}"/>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4619519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Transition Slid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09600" y="1604963"/>
            <a:ext cx="6604000" cy="1219200"/>
          </a:xfrm>
        </p:spPr>
        <p:txBody>
          <a:bodyPr>
            <a:normAutofit/>
          </a:bodyPr>
          <a:lstStyle>
            <a:lvl1pPr marL="0" indent="0">
              <a:buFontTx/>
              <a:buNone/>
              <a:defRPr sz="4400">
                <a:solidFill>
                  <a:schemeClr val="tx1"/>
                </a:solidFill>
                <a:latin typeface="Segoe UI Light" panose="020B0502040204020203" pitchFamily="34" charset="0"/>
              </a:defRPr>
            </a:lvl1pPr>
          </a:lstStyle>
          <a:p>
            <a:pPr lvl="0"/>
            <a:r>
              <a:rPr lang="en-US"/>
              <a:t>Edit Master text styles</a:t>
            </a:r>
          </a:p>
        </p:txBody>
      </p:sp>
      <p:sp>
        <p:nvSpPr>
          <p:cNvPr id="11" name="Rectangle 10"/>
          <p:cNvSpPr/>
          <p:nvPr userDrawn="1"/>
        </p:nvSpPr>
        <p:spPr>
          <a:xfrm>
            <a:off x="10769602" y="6096000"/>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pic>
        <p:nvPicPr>
          <p:cNvPr id="12" name="Picture 11"/>
          <p:cNvPicPr>
            <a:picLocks noChangeAspect="1"/>
          </p:cNvPicPr>
          <p:nvPr userDrawn="1"/>
        </p:nvPicPr>
        <p:blipFill>
          <a:blip r:embed="rId2" cstate="print"/>
          <a:stretch>
            <a:fillRect/>
          </a:stretch>
        </p:blipFill>
        <p:spPr>
          <a:xfrm>
            <a:off x="-1" y="4143029"/>
            <a:ext cx="12192501" cy="2486025"/>
          </a:xfrm>
          <a:prstGeom prst="rect">
            <a:avLst/>
          </a:prstGeom>
        </p:spPr>
      </p:pic>
      <p:sp>
        <p:nvSpPr>
          <p:cNvPr id="17" name="Rectangle 16"/>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8" name="Rectangle 17"/>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9" name="Rectangle 18"/>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20" name="Rectangle 19"/>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9" name="Rectangle 8"/>
          <p:cNvSpPr/>
          <p:nvPr userDrawn="1"/>
        </p:nvSpPr>
        <p:spPr>
          <a:xfrm>
            <a:off x="9532535" y="6278907"/>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Tree>
    <p:extLst>
      <p:ext uri="{BB962C8B-B14F-4D97-AF65-F5344CB8AC3E}">
        <p14:creationId xmlns:p14="http://schemas.microsoft.com/office/powerpoint/2010/main" val="3752569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ank You Closing Slide">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4013699" y="2463800"/>
            <a:ext cx="5107724" cy="1532467"/>
          </a:xfrm>
          <a:solidFill>
            <a:srgbClr val="FFFFFF"/>
          </a:solidFill>
          <a:ln>
            <a:noFill/>
          </a:ln>
          <a:effectLst/>
        </p:spPr>
        <p:txBody>
          <a:bodyPr>
            <a:noAutofit/>
          </a:bodyPr>
          <a:lstStyle>
            <a:lvl1pPr marL="0" indent="0" algn="ctr">
              <a:buNone/>
              <a:defRPr sz="5400">
                <a:solidFill>
                  <a:srgbClr val="014F67"/>
                </a:solidFill>
                <a:latin typeface="Segoe UI Light" panose="020B0502040204020203" pitchFamily="34" charset="0"/>
              </a:defRPr>
            </a:lvl1pPr>
            <a:lvl2pPr marL="457200" indent="0">
              <a:buNone/>
              <a:defRPr sz="3600">
                <a:solidFill>
                  <a:schemeClr val="accent1"/>
                </a:solidFill>
              </a:defRPr>
            </a:lvl2pPr>
            <a:lvl3pPr marL="914400" indent="0">
              <a:buNone/>
              <a:defRPr sz="3600">
                <a:solidFill>
                  <a:schemeClr val="accent1"/>
                </a:solidFill>
              </a:defRPr>
            </a:lvl3pPr>
            <a:lvl4pPr marL="1371600" indent="0">
              <a:buNone/>
              <a:defRPr sz="3600">
                <a:solidFill>
                  <a:schemeClr val="accent1"/>
                </a:solidFill>
              </a:defRPr>
            </a:lvl4pPr>
            <a:lvl5pPr marL="1828800" indent="0">
              <a:buNone/>
              <a:defRPr sz="3600">
                <a:solidFill>
                  <a:schemeClr val="accent1"/>
                </a:solidFill>
              </a:defRPr>
            </a:lvl5pPr>
          </a:lstStyle>
          <a:p>
            <a:pPr lvl="0"/>
            <a:r>
              <a:rPr lang="en-US" dirty="0"/>
              <a:t>Thank you!</a:t>
            </a:r>
          </a:p>
        </p:txBody>
      </p:sp>
      <p:pic>
        <p:nvPicPr>
          <p:cNvPr id="9" name="Picture 8"/>
          <p:cNvPicPr>
            <a:picLocks noChangeAspect="1"/>
          </p:cNvPicPr>
          <p:nvPr/>
        </p:nvPicPr>
        <p:blipFill>
          <a:blip r:embed="rId2" cstate="print"/>
          <a:stretch>
            <a:fillRect/>
          </a:stretch>
        </p:blipFill>
        <p:spPr>
          <a:xfrm>
            <a:off x="500" y="4143376"/>
            <a:ext cx="12192000" cy="2486025"/>
          </a:xfrm>
          <a:prstGeom prst="rect">
            <a:avLst/>
          </a:prstGeom>
        </p:spPr>
      </p:pic>
      <p:sp>
        <p:nvSpPr>
          <p:cNvPr id="2" name="TextBox 1"/>
          <p:cNvSpPr txBox="1"/>
          <p:nvPr/>
        </p:nvSpPr>
        <p:spPr>
          <a:xfrm>
            <a:off x="16043" y="6254750"/>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3" name="Rectangle 12"/>
          <p:cNvSpPr/>
          <p:nvPr/>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2" cstate="print"/>
          <a:stretch>
            <a:fillRect/>
          </a:stretch>
        </p:blipFill>
        <p:spPr>
          <a:xfrm>
            <a:off x="500" y="4143376"/>
            <a:ext cx="12192000" cy="2486025"/>
          </a:xfrm>
          <a:prstGeom prst="rect">
            <a:avLst/>
          </a:prstGeom>
        </p:spPr>
      </p:pic>
      <p:sp>
        <p:nvSpPr>
          <p:cNvPr id="17" name="TextBox 16"/>
          <p:cNvSpPr txBox="1"/>
          <p:nvPr userDrawn="1"/>
        </p:nvSpPr>
        <p:spPr>
          <a:xfrm>
            <a:off x="16043" y="6254750"/>
            <a:ext cx="12175957" cy="338554"/>
          </a:xfrm>
          <a:prstGeom prst="rect">
            <a:avLst/>
          </a:prstGeom>
          <a:noFill/>
        </p:spPr>
        <p:txBody>
          <a:bodyPr wrap="square" rtlCol="0">
            <a:spAutoFit/>
          </a:bodyPr>
          <a:lstStyle/>
          <a:p>
            <a:pPr algn="ctr"/>
            <a:r>
              <a:rPr lang="en-US" sz="1600" dirty="0">
                <a:solidFill>
                  <a:srgbClr val="014F67"/>
                </a:solidFill>
              </a:rPr>
              <a:t>www.noviflow.com</a:t>
            </a:r>
          </a:p>
        </p:txBody>
      </p:sp>
      <p:sp>
        <p:nvSpPr>
          <p:cNvPr id="18" name="Rectangle 17"/>
          <p:cNvSpPr/>
          <p:nvPr userDrawn="1"/>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userDrawn="1"/>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0" name="Rectangle 19"/>
          <p:cNvSpPr/>
          <p:nvPr userDrawn="1"/>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2" name="Rectangle 21"/>
          <p:cNvSpPr/>
          <p:nvPr userDrawn="1"/>
        </p:nvSpPr>
        <p:spPr>
          <a:xfrm>
            <a:off x="9532534" y="6267148"/>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6518" y="641927"/>
            <a:ext cx="3726094" cy="985982"/>
          </a:xfrm>
          <a:prstGeom prst="rect">
            <a:avLst/>
          </a:prstGeom>
        </p:spPr>
      </p:pic>
    </p:spTree>
    <p:extLst>
      <p:ext uri="{BB962C8B-B14F-4D97-AF65-F5344CB8AC3E}">
        <p14:creationId xmlns:p14="http://schemas.microsoft.com/office/powerpoint/2010/main" val="217408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ank You Closing Slide">
    <p:spTree>
      <p:nvGrpSpPr>
        <p:cNvPr id="1" name=""/>
        <p:cNvGrpSpPr/>
        <p:nvPr/>
      </p:nvGrpSpPr>
      <p:grpSpPr>
        <a:xfrm>
          <a:off x="0" y="0"/>
          <a:ext cx="0" cy="0"/>
          <a:chOff x="0" y="0"/>
          <a:chExt cx="0" cy="0"/>
        </a:xfrm>
      </p:grpSpPr>
      <p:pic>
        <p:nvPicPr>
          <p:cNvPr id="17" name="Image 0">
            <a:extLst>
              <a:ext uri="{FF2B5EF4-FFF2-40B4-BE49-F238E27FC236}">
                <a16:creationId xmlns:a16="http://schemas.microsoft.com/office/drawing/2014/main" id="{272D1A73-76CA-4464-9B15-07BC818AFF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74550" y="471285"/>
            <a:ext cx="3695431" cy="911991"/>
          </a:xfrm>
          <a:prstGeom prst="rect">
            <a:avLst/>
          </a:prstGeom>
          <a:solidFill>
            <a:schemeClr val="bg1"/>
          </a:solid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sp>
        <p:nvSpPr>
          <p:cNvPr id="7" name="Content Placeholder 6"/>
          <p:cNvSpPr>
            <a:spLocks noGrp="1"/>
          </p:cNvSpPr>
          <p:nvPr>
            <p:ph sz="quarter" idx="12" hasCustomPrompt="1"/>
          </p:nvPr>
        </p:nvSpPr>
        <p:spPr>
          <a:xfrm>
            <a:off x="4216900" y="2209800"/>
            <a:ext cx="3759200" cy="914400"/>
          </a:xfrm>
          <a:ln>
            <a:solidFill>
              <a:schemeClr val="bg1"/>
            </a:solidFill>
          </a:ln>
        </p:spPr>
        <p:txBody>
          <a:bodyPr>
            <a:noAutofit/>
          </a:bodyPr>
          <a:lstStyle>
            <a:lvl1pPr marL="0" indent="0" algn="ctr">
              <a:buNone/>
              <a:defRPr sz="3600">
                <a:solidFill>
                  <a:srgbClr val="014F67"/>
                </a:solidFill>
                <a:latin typeface="Segoe UI Light" panose="020B0502040204020203" pitchFamily="34" charset="0"/>
              </a:defRPr>
            </a:lvl1pPr>
            <a:lvl2pPr marL="457189" indent="0">
              <a:buNone/>
              <a:defRPr sz="3600">
                <a:solidFill>
                  <a:schemeClr val="accent1"/>
                </a:solidFill>
              </a:defRPr>
            </a:lvl2pPr>
            <a:lvl3pPr marL="914377" indent="0">
              <a:buNone/>
              <a:defRPr sz="3600">
                <a:solidFill>
                  <a:schemeClr val="accent1"/>
                </a:solidFill>
              </a:defRPr>
            </a:lvl3pPr>
            <a:lvl4pPr marL="1371566" indent="0">
              <a:buNone/>
              <a:defRPr sz="3600">
                <a:solidFill>
                  <a:schemeClr val="accent1"/>
                </a:solidFill>
              </a:defRPr>
            </a:lvl4pPr>
            <a:lvl5pPr marL="1828754" indent="0">
              <a:buNone/>
              <a:defRPr sz="3600">
                <a:solidFill>
                  <a:schemeClr val="accent1"/>
                </a:solidFill>
              </a:defRPr>
            </a:lvl5pPr>
          </a:lstStyle>
          <a:p>
            <a:pPr lvl="0"/>
            <a:r>
              <a:rPr lang="en-US" dirty="0"/>
              <a:t>Thank you!</a:t>
            </a:r>
          </a:p>
        </p:txBody>
      </p:sp>
      <p:pic>
        <p:nvPicPr>
          <p:cNvPr id="9" name="Picture 8"/>
          <p:cNvPicPr>
            <a:picLocks noChangeAspect="1"/>
          </p:cNvPicPr>
          <p:nvPr userDrawn="1"/>
        </p:nvPicPr>
        <p:blipFill>
          <a:blip r:embed="rId3" cstate="print"/>
          <a:stretch>
            <a:fillRect/>
          </a:stretch>
        </p:blipFill>
        <p:spPr>
          <a:xfrm>
            <a:off x="500" y="4143377"/>
            <a:ext cx="12192000" cy="2486025"/>
          </a:xfrm>
          <a:prstGeom prst="rect">
            <a:avLst/>
          </a:prstGeom>
        </p:spPr>
      </p:pic>
      <p:sp>
        <p:nvSpPr>
          <p:cNvPr id="2" name="TextBox 1"/>
          <p:cNvSpPr txBox="1"/>
          <p:nvPr userDrawn="1"/>
        </p:nvSpPr>
        <p:spPr>
          <a:xfrm>
            <a:off x="16044" y="6254751"/>
            <a:ext cx="12175957" cy="338554"/>
          </a:xfrm>
          <a:prstGeom prst="rect">
            <a:avLst/>
          </a:prstGeom>
          <a:noFill/>
        </p:spPr>
        <p:txBody>
          <a:bodyPr wrap="square" rtlCol="0">
            <a:spAutoFit/>
          </a:bodyPr>
          <a:lstStyle/>
          <a:p>
            <a:pPr algn="ctr" defTabSz="914377"/>
            <a:r>
              <a:rPr lang="en-US" sz="1600" dirty="0">
                <a:solidFill>
                  <a:srgbClr val="014F67"/>
                </a:solidFill>
              </a:rPr>
              <a:t>www.noviflow.com</a:t>
            </a:r>
          </a:p>
        </p:txBody>
      </p:sp>
      <p:sp>
        <p:nvSpPr>
          <p:cNvPr id="13" name="Rectangle 12"/>
          <p:cNvSpPr/>
          <p:nvPr userDrawn="1"/>
        </p:nvSpPr>
        <p:spPr>
          <a:xfrm>
            <a:off x="3344"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4" name="Rectangle 13"/>
          <p:cNvSpPr/>
          <p:nvPr userDrawn="1"/>
        </p:nvSpPr>
        <p:spPr>
          <a:xfrm>
            <a:off x="-1" y="6757736"/>
            <a:ext cx="12179300" cy="126707"/>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5" name="Rectangle 14"/>
          <p:cNvSpPr/>
          <p:nvPr userDrawn="1"/>
        </p:nvSpPr>
        <p:spPr>
          <a:xfrm>
            <a:off x="10769602"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
        <p:nvSpPr>
          <p:cNvPr id="16" name="Rectangle 15"/>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1" name="Rectangle 10"/>
          <p:cNvSpPr/>
          <p:nvPr userDrawn="1"/>
        </p:nvSpPr>
        <p:spPr>
          <a:xfrm>
            <a:off x="9532535" y="6267149"/>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prstClr val="white"/>
              </a:solidFill>
            </a:endParaRPr>
          </a:p>
        </p:txBody>
      </p:sp>
    </p:spTree>
    <p:extLst>
      <p:ext uri="{BB962C8B-B14F-4D97-AF65-F5344CB8AC3E}">
        <p14:creationId xmlns:p14="http://schemas.microsoft.com/office/powerpoint/2010/main" val="21168267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496584" y="6516915"/>
            <a:ext cx="3860800" cy="228600"/>
          </a:xfrm>
          <a:prstGeom prst="rect">
            <a:avLst/>
          </a:prstGeom>
        </p:spPr>
        <p:txBody>
          <a:bodyPr/>
          <a:lstStyle/>
          <a:p>
            <a:pPr defTabSz="914377"/>
            <a:endParaRPr lang="en-US" dirty="0">
              <a:solidFill>
                <a:prstClr val="black"/>
              </a:solidFill>
            </a:endParaRPr>
          </a:p>
        </p:txBody>
      </p:sp>
      <p:sp>
        <p:nvSpPr>
          <p:cNvPr id="4" name="Slide Number Placeholder 3"/>
          <p:cNvSpPr>
            <a:spLocks noGrp="1"/>
          </p:cNvSpPr>
          <p:nvPr>
            <p:ph type="sldNum" sz="quarter" idx="11"/>
          </p:nvPr>
        </p:nvSpPr>
        <p:spPr>
          <a:xfrm>
            <a:off x="614437" y="6527195"/>
            <a:ext cx="711200" cy="228600"/>
          </a:xfrm>
          <a:prstGeom prst="rect">
            <a:avLst/>
          </a:prstGeom>
        </p:spPr>
        <p:txBody>
          <a:bodyPr/>
          <a:lstStyle/>
          <a:p>
            <a:pPr defTabSz="914377"/>
            <a:fld id="{475302B2-2509-49B8-AB95-3401A2D04EA3}" type="slidenum">
              <a:rPr lang="en-CA" smtClean="0">
                <a:solidFill>
                  <a:prstClr val="black"/>
                </a:solidFill>
              </a:rPr>
              <a:pPr defTabSz="914377"/>
              <a:t>‹#›</a:t>
            </a:fld>
            <a:endParaRPr lang="en-CA" dirty="0">
              <a:solidFill>
                <a:prstClr val="black"/>
              </a:solidFill>
            </a:endParaRPr>
          </a:p>
        </p:txBody>
      </p:sp>
      <p:pic>
        <p:nvPicPr>
          <p:cNvPr id="5" name="Picture 4" descr="Page heade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257801"/>
            <a:ext cx="12192000" cy="169339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Footer Placeholder 3"/>
          <p:cNvSpPr txBox="1">
            <a:spLocks/>
          </p:cNvSpPr>
          <p:nvPr userDrawn="1"/>
        </p:nvSpPr>
        <p:spPr>
          <a:xfrm>
            <a:off x="1017241" y="6541443"/>
            <a:ext cx="3860800" cy="228600"/>
          </a:xfrm>
          <a:prstGeom prst="rect">
            <a:avLst/>
          </a:prstGeom>
        </p:spPr>
        <p:txBody>
          <a:bodyPr vert="horz" lIns="91440" tIns="45720" rIns="91440" bIns="45720" rtlCol="0" anchor="ctr"/>
          <a:lstStyle>
            <a:defPPr>
              <a:defRPr lang="en-US"/>
            </a:defPPr>
            <a:lvl1pPr marL="0" algn="l" defTabSz="914400" rtl="0" eaLnBrk="1" latinLnBrk="0" hangingPunct="1">
              <a:defRPr sz="1000" i="1" kern="1200">
                <a:solidFill>
                  <a:srgbClr val="014F67"/>
                </a:solidFill>
                <a:latin typeface="Segoe UI Light" pitchFamily="34" charset="0"/>
                <a:ea typeface="+mn-ea"/>
                <a:cs typeface="Segoe UI 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prstClr val="white"/>
                </a:solidFill>
              </a:rPr>
              <a:t>Proprietary &amp; Confidential</a:t>
            </a:r>
          </a:p>
        </p:txBody>
      </p:sp>
      <p:sp>
        <p:nvSpPr>
          <p:cNvPr id="7" name="Slide Number Placeholder 4"/>
          <p:cNvSpPr txBox="1">
            <a:spLocks/>
          </p:cNvSpPr>
          <p:nvPr userDrawn="1"/>
        </p:nvSpPr>
        <p:spPr>
          <a:xfrm>
            <a:off x="241171" y="6538617"/>
            <a:ext cx="711200" cy="228600"/>
          </a:xfrm>
          <a:prstGeom prst="rect">
            <a:avLst/>
          </a:prstGeom>
        </p:spPr>
        <p:txBody>
          <a:bodyPr vert="horz" lIns="91440" tIns="45720" rIns="91440" bIns="45720" rtlCol="0" anchor="ctr"/>
          <a:lstStyle>
            <a:defPPr>
              <a:defRPr lang="en-US"/>
            </a:defPPr>
            <a:lvl1pPr marL="0" algn="ctr" defTabSz="914400" rtl="0" eaLnBrk="1" latinLnBrk="0" hangingPunct="1">
              <a:defRPr lang="en-US" sz="1600" b="0" kern="1200" smtClean="0">
                <a:solidFill>
                  <a:srgbClr val="014F67"/>
                </a:solidFill>
                <a:latin typeface="Segoe UI Light" pitchFamily="34" charset="0"/>
                <a:ea typeface="+mn-ea"/>
                <a:cs typeface="Segoe UI 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5302B2-2509-49B8-AB95-3401A2D04EA3}" type="slidenum">
              <a:rPr sz="1600">
                <a:solidFill>
                  <a:prstClr val="white"/>
                </a:solidFill>
              </a:rPr>
              <a:pPr/>
              <a:t>‹#›</a:t>
            </a:fld>
            <a:endParaRPr sz="1600" dirty="0">
              <a:solidFill>
                <a:prstClr val="white"/>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2"/>
          </p:nvPr>
        </p:nvSpPr>
        <p:spPr>
          <a:xfrm>
            <a:off x="501653" y="1035051"/>
            <a:ext cx="11256433"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211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Head Only">
    <p:spTree>
      <p:nvGrpSpPr>
        <p:cNvPr id="1" name=""/>
        <p:cNvGrpSpPr/>
        <p:nvPr/>
      </p:nvGrpSpPr>
      <p:grpSpPr>
        <a:xfrm>
          <a:off x="0" y="0"/>
          <a:ext cx="0" cy="0"/>
          <a:chOff x="0" y="0"/>
          <a:chExt cx="0" cy="0"/>
        </a:xfrm>
      </p:grpSpPr>
      <p:sp>
        <p:nvSpPr>
          <p:cNvPr id="2" name="Title 1"/>
          <p:cNvSpPr>
            <a:spLocks noGrp="1"/>
          </p:cNvSpPr>
          <p:nvPr>
            <p:ph type="title"/>
          </p:nvPr>
        </p:nvSpPr>
        <p:spPr>
          <a:xfrm>
            <a:off x="916337" y="449671"/>
            <a:ext cx="10303183" cy="678728"/>
          </a:xfrm>
        </p:spPr>
        <p:txBody>
          <a:bodyPr vert="horz" lIns="0" tIns="0" rIns="91432" bIns="45716" rtlCol="0" anchor="t" anchorCtr="0">
            <a:noAutofit/>
          </a:bodyPr>
          <a:lstStyle>
            <a:lvl1pPr algn="l" defTabSz="609507" rtl="0" eaLnBrk="1" latinLnBrk="0" hangingPunct="1">
              <a:lnSpc>
                <a:spcPct val="85000"/>
              </a:lnSpc>
              <a:spcBef>
                <a:spcPct val="0"/>
              </a:spcBef>
              <a:buNone/>
              <a:defRPr lang="en-US" sz="4000" b="1" i="0" kern="1200" spc="0" dirty="0">
                <a:solidFill>
                  <a:schemeClr val="tx1"/>
                </a:solidFill>
                <a:latin typeface="Dual 400" panose="02000603000000020004" pitchFamily="2" charset="0"/>
                <a:ea typeface="+mj-ea"/>
                <a:cs typeface="Dual 400" panose="02000603000000020004" pitchFamily="2" charset="0"/>
              </a:defRPr>
            </a:lvl1pPr>
          </a:lstStyle>
          <a:p>
            <a:pPr lvl="0"/>
            <a:r>
              <a:rPr lang="en-US"/>
              <a:t>Click to edit Master title style</a:t>
            </a:r>
            <a:endParaRPr lang="en-US" dirty="0"/>
          </a:p>
        </p:txBody>
      </p:sp>
      <p:sp>
        <p:nvSpPr>
          <p:cNvPr id="6" name="Footer Placeholder 5"/>
          <p:cNvSpPr>
            <a:spLocks noGrp="1"/>
          </p:cNvSpPr>
          <p:nvPr>
            <p:ph type="ftr" sz="quarter" idx="3"/>
          </p:nvPr>
        </p:nvSpPr>
        <p:spPr>
          <a:xfrm>
            <a:off x="5332904" y="6499476"/>
            <a:ext cx="5487304" cy="179976"/>
          </a:xfrm>
          <a:prstGeom prst="rect">
            <a:avLst/>
          </a:prstGeom>
        </p:spPr>
        <p:txBody>
          <a:bodyPr vert="horz" wrap="square" lIns="0" tIns="0" rIns="0" bIns="0" rtlCol="0" anchor="b" anchorCtr="0"/>
          <a:lstStyle>
            <a:lvl1pPr marL="0" marR="0" indent="0" algn="r" defTabSz="1218966" rtl="0" eaLnBrk="1" fontAlgn="auto" latinLnBrk="0" hangingPunct="1">
              <a:lnSpc>
                <a:spcPct val="100000"/>
              </a:lnSpc>
              <a:spcBef>
                <a:spcPts val="0"/>
              </a:spcBef>
              <a:spcAft>
                <a:spcPts val="0"/>
              </a:spcAft>
              <a:buClrTx/>
              <a:buSzTx/>
              <a:buFontTx/>
              <a:buNone/>
              <a:tabLst/>
              <a:defRPr sz="933" cap="none" spc="0" baseline="0">
                <a:solidFill>
                  <a:schemeClr val="tx1"/>
                </a:solidFill>
                <a:latin typeface="Dual 400" panose="02000603000000020004" pitchFamily="2" charset="0"/>
              </a:defRPr>
            </a:lvl1pPr>
          </a:lstStyle>
          <a:p>
            <a:pPr defTabSz="1219086"/>
            <a:r>
              <a:rPr lang="en-US">
                <a:solidFill>
                  <a:prstClr val="black"/>
                </a:solidFill>
              </a:rPr>
              <a:t>© 2017 LUMINA NETWORKS, INC. COMPANY PROPRIETARY INFORMATION </a:t>
            </a:r>
          </a:p>
        </p:txBody>
      </p:sp>
      <p:sp>
        <p:nvSpPr>
          <p:cNvPr id="7" name="Slide Number Placeholder 6"/>
          <p:cNvSpPr>
            <a:spLocks noGrp="1"/>
          </p:cNvSpPr>
          <p:nvPr>
            <p:ph type="sldNum" sz="quarter" idx="4"/>
          </p:nvPr>
        </p:nvSpPr>
        <p:spPr>
          <a:xfrm>
            <a:off x="10892800" y="6526318"/>
            <a:ext cx="342401" cy="155233"/>
          </a:xfrm>
          <a:prstGeom prst="rect">
            <a:avLst/>
          </a:prstGeom>
        </p:spPr>
        <p:txBody>
          <a:bodyPr vert="horz" wrap="square" lIns="0" tIns="0" rIns="0" bIns="0" rtlCol="0" anchor="b" anchorCtr="0"/>
          <a:lstStyle>
            <a:lvl1pPr algn="r">
              <a:defRPr sz="933" spc="0" baseline="0">
                <a:solidFill>
                  <a:schemeClr val="tx1"/>
                </a:solidFill>
                <a:latin typeface="Dual 400" panose="02000603000000020004" pitchFamily="2" charset="0"/>
              </a:defRPr>
            </a:lvl1pPr>
          </a:lstStyle>
          <a:p>
            <a:pPr defTabSz="1219086"/>
            <a:fld id="{7BCC8D0D-EAEC-449D-9161-023DFF90F2E2}" type="slidenum">
              <a:rPr lang="en-CA" smtClean="0">
                <a:solidFill>
                  <a:prstClr val="black"/>
                </a:solidFill>
              </a:rPr>
              <a:pPr defTabSz="1219086"/>
              <a:t>‹#›</a:t>
            </a:fld>
            <a:endParaRPr lang="en-CA">
              <a:solidFill>
                <a:prstClr val="black"/>
              </a:solidFill>
            </a:endParaRPr>
          </a:p>
        </p:txBody>
      </p:sp>
      <p:sp>
        <p:nvSpPr>
          <p:cNvPr id="8" name="Text Placeholder 6"/>
          <p:cNvSpPr>
            <a:spLocks noGrp="1"/>
          </p:cNvSpPr>
          <p:nvPr>
            <p:ph type="body" sz="quarter" idx="10"/>
          </p:nvPr>
        </p:nvSpPr>
        <p:spPr>
          <a:xfrm>
            <a:off x="478368" y="6499227"/>
            <a:ext cx="4827059" cy="183093"/>
          </a:xfrm>
        </p:spPr>
        <p:txBody>
          <a:bodyPr lIns="0" tIns="0" rIns="0" bIns="0" anchor="b" anchorCtr="0">
            <a:normAutofit/>
          </a:bodyPr>
          <a:lstStyle>
            <a:lvl1pPr marL="0" indent="0">
              <a:buNone/>
              <a:defRPr sz="933" cap="all" baseline="0">
                <a:solidFill>
                  <a:schemeClr val="bg1">
                    <a:lumMod val="50000"/>
                  </a:schemeClr>
                </a:solidFill>
              </a:defRPr>
            </a:lvl1pPr>
            <a:lvl2pPr marL="152392" indent="0">
              <a:buNone/>
              <a:defRPr sz="933"/>
            </a:lvl2pPr>
            <a:lvl3pPr>
              <a:defRPr sz="933"/>
            </a:lvl3pPr>
            <a:lvl4pPr>
              <a:defRPr sz="933"/>
            </a:lvl4pPr>
            <a:lvl5pPr>
              <a:defRPr sz="933"/>
            </a:lvl5pPr>
          </a:lstStyle>
          <a:p>
            <a:pPr lvl="0"/>
            <a:r>
              <a:rPr lang="en-US"/>
              <a:t>Click to edit Master text styles</a:t>
            </a:r>
          </a:p>
        </p:txBody>
      </p:sp>
      <p:sp>
        <p:nvSpPr>
          <p:cNvPr id="9" name="Slide Number Placeholder 5">
            <a:extLst>
              <a:ext uri="{FF2B5EF4-FFF2-40B4-BE49-F238E27FC236}">
                <a16:creationId xmlns:a16="http://schemas.microsoft.com/office/drawing/2014/main" id="{AFF1C95D-F897-4C2D-B3EC-FB54EDEDF7B3}"/>
              </a:ext>
            </a:extLst>
          </p:cNvPr>
          <p:cNvSpPr txBox="1">
            <a:spLocks/>
          </p:cNvSpPr>
          <p:nvPr userDrawn="1"/>
        </p:nvSpPr>
        <p:spPr>
          <a:xfrm>
            <a:off x="241171" y="6538617"/>
            <a:ext cx="711200" cy="228600"/>
          </a:xfrm>
          <a:prstGeom prst="rect">
            <a:avLst/>
          </a:prstGeom>
        </p:spPr>
        <p:txBody>
          <a:bodyPr vert="horz" lIns="121920" tIns="60960" rIns="121920" bIns="60960" rtlCol="0" anchor="ctr"/>
          <a:lstStyle>
            <a:defPPr>
              <a:defRPr lang="en-US"/>
            </a:defPPr>
            <a:lvl1pPr marL="0" algn="ctr" defTabSz="514350" rtl="0" eaLnBrk="1" latinLnBrk="0" hangingPunct="1">
              <a:defRPr lang="en-US" sz="900" b="0" kern="1200" smtClean="0">
                <a:solidFill>
                  <a:srgbClr val="014F67"/>
                </a:solidFill>
                <a:latin typeface="Segoe UI Light" pitchFamily="34" charset="0"/>
                <a:ea typeface="+mn-ea"/>
                <a:cs typeface="Segoe UI Light" pitchFamily="34" charset="0"/>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475302B2-2509-49B8-AB95-3401A2D04EA3}" type="slidenum">
              <a:rPr lang="en-CA" sz="1200" smtClean="0"/>
              <a:pPr/>
              <a:t>‹#›</a:t>
            </a:fld>
            <a:endParaRPr lang="en-CA" sz="1200" dirty="0"/>
          </a:p>
        </p:txBody>
      </p:sp>
    </p:spTree>
    <p:extLst>
      <p:ext uri="{BB962C8B-B14F-4D97-AF65-F5344CB8AC3E}">
        <p14:creationId xmlns:p14="http://schemas.microsoft.com/office/powerpoint/2010/main" val="159520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58D03844-E9BF-B24C-ACB5-87BA208060C9}" type="datetimeFigureOut">
              <a:rPr lang="en-US" smtClean="0">
                <a:solidFill>
                  <a:prstClr val="black"/>
                </a:solidFill>
              </a:rPr>
              <a:pPr defTabSz="914377"/>
              <a:t>5/17/18</a:t>
            </a:fld>
            <a:endParaRPr 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D1A3F77-A3BE-C64C-BED1-7EC1149A079F}" type="slidenum">
              <a:rPr lang="en-CA" smtClean="0">
                <a:solidFill>
                  <a:prstClr val="black"/>
                </a:solidFill>
              </a:rPr>
              <a:pPr defTabSz="914377"/>
              <a:t>‹#›</a:t>
            </a:fld>
            <a:endParaRPr lang="en-CA">
              <a:solidFill>
                <a:prstClr val="black"/>
              </a:solidFill>
            </a:endParaRPr>
          </a:p>
        </p:txBody>
      </p:sp>
      <p:sp>
        <p:nvSpPr>
          <p:cNvPr id="7" name="Slide Number Placeholder 5">
            <a:extLst>
              <a:ext uri="{FF2B5EF4-FFF2-40B4-BE49-F238E27FC236}">
                <a16:creationId xmlns:a16="http://schemas.microsoft.com/office/drawing/2014/main" id="{05B7D13D-F683-4735-8271-F31DCD9B67A9}"/>
              </a:ext>
            </a:extLst>
          </p:cNvPr>
          <p:cNvSpPr txBox="1">
            <a:spLocks/>
          </p:cNvSpPr>
          <p:nvPr userDrawn="1"/>
        </p:nvSpPr>
        <p:spPr>
          <a:xfrm>
            <a:off x="241171" y="6538617"/>
            <a:ext cx="711200" cy="228600"/>
          </a:xfrm>
          <a:prstGeom prst="rect">
            <a:avLst/>
          </a:prstGeom>
        </p:spPr>
        <p:txBody>
          <a:bodyPr vert="horz" lIns="121920" tIns="60960" rIns="121920" bIns="60960" rtlCol="0" anchor="ctr"/>
          <a:lstStyle>
            <a:defPPr>
              <a:defRPr lang="en-US"/>
            </a:defPPr>
            <a:lvl1pPr marL="0" algn="ctr" defTabSz="514350" rtl="0" eaLnBrk="1" latinLnBrk="0" hangingPunct="1">
              <a:defRPr lang="en-US" sz="900" b="0" kern="1200" smtClean="0">
                <a:solidFill>
                  <a:srgbClr val="014F67"/>
                </a:solidFill>
                <a:latin typeface="Segoe UI Light" pitchFamily="34" charset="0"/>
                <a:ea typeface="+mn-ea"/>
                <a:cs typeface="Segoe UI Light" pitchFamily="34" charset="0"/>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475302B2-2509-49B8-AB95-3401A2D04EA3}" type="slidenum">
              <a:rPr lang="en-CA" sz="1200" smtClean="0"/>
              <a:pPr/>
              <a:t>‹#›</a:t>
            </a:fld>
            <a:endParaRPr lang="en-CA" sz="1200" dirty="0"/>
          </a:p>
        </p:txBody>
      </p:sp>
    </p:spTree>
    <p:extLst>
      <p:ext uri="{BB962C8B-B14F-4D97-AF65-F5344CB8AC3E}">
        <p14:creationId xmlns:p14="http://schemas.microsoft.com/office/powerpoint/2010/main" val="1146915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38500063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Image 0">
            <a:extLst>
              <a:ext uri="{FF2B5EF4-FFF2-40B4-BE49-F238E27FC236}">
                <a16:creationId xmlns:a16="http://schemas.microsoft.com/office/drawing/2014/main" id="{7E8D577B-A2DA-4DFC-8466-17BC90360C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12" name="TextBox 11">
            <a:extLst>
              <a:ext uri="{FF2B5EF4-FFF2-40B4-BE49-F238E27FC236}">
                <a16:creationId xmlns:a16="http://schemas.microsoft.com/office/drawing/2014/main" id="{472CED8E-08EE-4E64-80C5-2AC8A9B373C8}"/>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
        <p:nvSpPr>
          <p:cNvPr id="15" name="Slide Number Placeholder 5">
            <a:extLst>
              <a:ext uri="{FF2B5EF4-FFF2-40B4-BE49-F238E27FC236}">
                <a16:creationId xmlns:a16="http://schemas.microsoft.com/office/drawing/2014/main" id="{93663CAC-4FFD-48F4-9506-30B17A5D7002}"/>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2229735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42250509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FF11F-6EC4-E342-A0FC-B405FCE5066E}" type="slidenum">
              <a:rPr lang="en-US" smtClean="0"/>
              <a:t>‹#›</a:t>
            </a:fld>
            <a:endParaRPr lang="en-US"/>
          </a:p>
        </p:txBody>
      </p:sp>
      <p:sp>
        <p:nvSpPr>
          <p:cNvPr id="8" name="Slide Number Placeholder 5">
            <a:extLst>
              <a:ext uri="{FF2B5EF4-FFF2-40B4-BE49-F238E27FC236}">
                <a16:creationId xmlns:a16="http://schemas.microsoft.com/office/drawing/2014/main" id="{1F62EBA6-9B57-4640-AD79-50A5C0F094A9}"/>
              </a:ext>
            </a:extLst>
          </p:cNvPr>
          <p:cNvSpPr txBox="1">
            <a:spLocks/>
          </p:cNvSpPr>
          <p:nvPr userDrawn="1"/>
        </p:nvSpPr>
        <p:spPr>
          <a:xfrm>
            <a:off x="241171" y="6538617"/>
            <a:ext cx="711200" cy="228600"/>
          </a:xfrm>
          <a:prstGeom prst="rect">
            <a:avLst/>
          </a:prstGeom>
        </p:spPr>
        <p:txBody>
          <a:bodyPr vert="horz" lIns="121920" tIns="60960" rIns="121920" bIns="60960" rtlCol="0" anchor="ctr"/>
          <a:lstStyle>
            <a:defPPr>
              <a:defRPr lang="en-US"/>
            </a:defPPr>
            <a:lvl1pPr marL="0" algn="ctr" defTabSz="685800" rtl="0" eaLnBrk="1" latinLnBrk="0" hangingPunct="1">
              <a:defRPr lang="en-US" sz="1200" b="0" kern="1200" smtClean="0">
                <a:solidFill>
                  <a:srgbClr val="014F67"/>
                </a:solidFill>
                <a:latin typeface="Segoe UI Light" pitchFamily="34" charset="0"/>
                <a:ea typeface="+mn-ea"/>
                <a:cs typeface="Segoe UI Light" pitchFamily="34" charset="0"/>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475302B2-2509-49B8-AB95-3401A2D04EA3}" type="slidenum">
              <a:rPr lang="en-CA" sz="1600" smtClean="0"/>
              <a:pPr/>
              <a:t>‹#›</a:t>
            </a:fld>
            <a:endParaRPr lang="en-CA" sz="1600" dirty="0"/>
          </a:p>
        </p:txBody>
      </p:sp>
      <p:pic>
        <p:nvPicPr>
          <p:cNvPr id="11" name="Image 0">
            <a:extLst>
              <a:ext uri="{FF2B5EF4-FFF2-40B4-BE49-F238E27FC236}">
                <a16:creationId xmlns:a16="http://schemas.microsoft.com/office/drawing/2014/main" id="{1151BBE6-74D5-46C6-B0EB-B87953CBD0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12" name="TextBox 11">
            <a:extLst>
              <a:ext uri="{FF2B5EF4-FFF2-40B4-BE49-F238E27FC236}">
                <a16:creationId xmlns:a16="http://schemas.microsoft.com/office/drawing/2014/main" id="{55E656B3-47C8-4DAB-B195-62CD76200229}"/>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22903659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DE0EB2-148B-6B4A-98CA-80BFA020F31A}" type="datetimeFigureOut">
              <a:rPr lang="en-US" smtClean="0"/>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18100598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DE0EB2-148B-6B4A-98CA-80BFA020F31A}" type="datetimeFigureOut">
              <a:rPr lang="en-US" smtClean="0"/>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303036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 y="9124"/>
            <a:ext cx="12191327" cy="1264773"/>
          </a:xfrm>
          <a:prstGeom prst="rect">
            <a:avLst/>
          </a:prstGeom>
        </p:spPr>
      </p:pic>
      <p:sp>
        <p:nvSpPr>
          <p:cNvPr id="3" name="Title 1"/>
          <p:cNvSpPr>
            <a:spLocks noGrp="1"/>
          </p:cNvSpPr>
          <p:nvPr>
            <p:ph type="title"/>
          </p:nvPr>
        </p:nvSpPr>
        <p:spPr>
          <a:xfrm>
            <a:off x="567559" y="3668520"/>
            <a:ext cx="11319451" cy="457200"/>
          </a:xfrm>
        </p:spPr>
        <p:txBody>
          <a:bodyPr/>
          <a:lstStyle>
            <a:lvl1pPr>
              <a:defRPr>
                <a:solidFill>
                  <a:srgbClr val="014F67"/>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567267" y="4149370"/>
            <a:ext cx="11319933" cy="533400"/>
          </a:xfrm>
        </p:spPr>
        <p:txBody>
          <a:bodyPr anchor="ctr"/>
          <a:lstStyle>
            <a:lvl1pPr marL="0" indent="0">
              <a:buFontTx/>
              <a:buNone/>
              <a:defRPr b="1">
                <a:solidFill>
                  <a:srgbClr val="555555"/>
                </a:solidFill>
                <a:latin typeface="Segoe UI Semibold" panose="020B070204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5" name="Content Placeholder 5"/>
          <p:cNvSpPr>
            <a:spLocks noGrp="1"/>
          </p:cNvSpPr>
          <p:nvPr>
            <p:ph sz="quarter" idx="11"/>
          </p:nvPr>
        </p:nvSpPr>
        <p:spPr>
          <a:xfrm>
            <a:off x="567267" y="4701160"/>
            <a:ext cx="11319933" cy="5334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9" name="Rectangle 8"/>
          <p:cNvSpPr/>
          <p:nvPr/>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1" name="Rectangle 10"/>
          <p:cNvSpPr/>
          <p:nvPr/>
        </p:nvSpPr>
        <p:spPr>
          <a:xfrm>
            <a:off x="10769601" y="6180224"/>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Rectangle 14"/>
          <p:cNvSpPr/>
          <p:nvPr/>
        </p:nvSpPr>
        <p:spPr>
          <a:xfrm>
            <a:off x="10769601" y="6472992"/>
            <a:ext cx="11174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p:cNvSpPr/>
          <p:nvPr/>
        </p:nvSpPr>
        <p:spPr>
          <a:xfrm>
            <a:off x="-5349" y="-51"/>
            <a:ext cx="12179300" cy="158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7" name="Rectangle 16"/>
          <p:cNvSpPr/>
          <p:nvPr/>
        </p:nvSpPr>
        <p:spPr>
          <a:xfrm>
            <a:off x="-5349" y="-18469"/>
            <a:ext cx="12179300" cy="72220"/>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9" name="Rectangle 18"/>
          <p:cNvSpPr/>
          <p:nvPr/>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 y="9124"/>
            <a:ext cx="12191327" cy="1264773"/>
          </a:xfrm>
          <a:prstGeom prst="rect">
            <a:avLst/>
          </a:prstGeom>
        </p:spPr>
      </p:pic>
      <p:sp>
        <p:nvSpPr>
          <p:cNvPr id="20" name="Rectangle 19"/>
          <p:cNvSpPr/>
          <p:nvPr userDrawn="1"/>
        </p:nvSpPr>
        <p:spPr>
          <a:xfrm>
            <a:off x="3343" y="6781800"/>
            <a:ext cx="12175957" cy="100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2" name="Rectangle 21"/>
          <p:cNvSpPr/>
          <p:nvPr userDrawn="1"/>
        </p:nvSpPr>
        <p:spPr>
          <a:xfrm>
            <a:off x="10769601" y="6180224"/>
            <a:ext cx="1117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1" y="6757736"/>
            <a:ext cx="12179300" cy="126706"/>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4" name="Rectangle 23"/>
          <p:cNvSpPr/>
          <p:nvPr userDrawn="1"/>
        </p:nvSpPr>
        <p:spPr>
          <a:xfrm>
            <a:off x="9532534" y="6267148"/>
            <a:ext cx="2354476" cy="358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p:cNvSpPr/>
          <p:nvPr userDrawn="1"/>
        </p:nvSpPr>
        <p:spPr>
          <a:xfrm>
            <a:off x="-5349" y="-51"/>
            <a:ext cx="12179300" cy="158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6" name="Rectangle 25"/>
          <p:cNvSpPr/>
          <p:nvPr userDrawn="1"/>
        </p:nvSpPr>
        <p:spPr>
          <a:xfrm>
            <a:off x="-5349" y="-18469"/>
            <a:ext cx="12179300" cy="72220"/>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7" name="Rectangle 26"/>
          <p:cNvSpPr/>
          <p:nvPr userDrawn="1"/>
        </p:nvSpPr>
        <p:spPr>
          <a:xfrm>
            <a:off x="-1" y="6652984"/>
            <a:ext cx="12179300" cy="1288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28" name="Slide Number Placeholder 5"/>
          <p:cNvSpPr txBox="1">
            <a:spLocks/>
          </p:cNvSpPr>
          <p:nvPr userDrawn="1"/>
        </p:nvSpPr>
        <p:spPr>
          <a:xfrm>
            <a:off x="1" y="6492876"/>
            <a:ext cx="755425" cy="365125"/>
          </a:xfrm>
          <a:prstGeom prst="rect">
            <a:avLst/>
          </a:prstGeom>
        </p:spPr>
        <p:txBody>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9C0DA4-660D-4833-B343-96441BB9F0CD}" type="slidenum">
              <a:rPr lang="fr-FR" sz="1400" smtClean="0">
                <a:solidFill>
                  <a:prstClr val="white">
                    <a:lumMod val="50000"/>
                  </a:prstClr>
                </a:solidFill>
              </a:rPr>
              <a:pPr algn="ctr"/>
              <a:t>‹#›</a:t>
            </a:fld>
            <a:endParaRPr lang="fr-FR" sz="1400" dirty="0">
              <a:solidFill>
                <a:prstClr val="white">
                  <a:lumMod val="50000"/>
                </a:prstClr>
              </a:solidFill>
            </a:endParaRPr>
          </a:p>
        </p:txBody>
      </p:sp>
      <p:pic>
        <p:nvPicPr>
          <p:cNvPr id="29" name="Picture 2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6617" y="1939124"/>
            <a:ext cx="4468436" cy="1182418"/>
          </a:xfrm>
          <a:prstGeom prst="rect">
            <a:avLst/>
          </a:prstGeom>
        </p:spPr>
      </p:pic>
    </p:spTree>
    <p:extLst>
      <p:ext uri="{BB962C8B-B14F-4D97-AF65-F5344CB8AC3E}">
        <p14:creationId xmlns:p14="http://schemas.microsoft.com/office/powerpoint/2010/main" val="1522732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E0EB2-148B-6B4A-98CA-80BFA020F31A}" type="datetimeFigureOut">
              <a:rPr lang="en-US" smtClean="0"/>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8FF11F-6EC4-E342-A0FC-B405FCE5066E}" type="slidenum">
              <a:rPr lang="en-US" smtClean="0"/>
              <a:t>‹#›</a:t>
            </a:fld>
            <a:endParaRPr lang="en-US"/>
          </a:p>
        </p:txBody>
      </p:sp>
      <p:pic>
        <p:nvPicPr>
          <p:cNvPr id="5" name="Image 0">
            <a:extLst>
              <a:ext uri="{FF2B5EF4-FFF2-40B4-BE49-F238E27FC236}">
                <a16:creationId xmlns:a16="http://schemas.microsoft.com/office/drawing/2014/main" id="{20838CE1-3042-446F-8C73-AD369715D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6" name="TextBox 5">
            <a:extLst>
              <a:ext uri="{FF2B5EF4-FFF2-40B4-BE49-F238E27FC236}">
                <a16:creationId xmlns:a16="http://schemas.microsoft.com/office/drawing/2014/main" id="{4D791B30-92CC-4CFF-A975-08392B006792}"/>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694114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DE0EB2-148B-6B4A-98CA-80BFA020F31A}"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10721060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DE0EB2-148B-6B4A-98CA-80BFA020F31A}"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2229211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2406897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E0EB2-148B-6B4A-98CA-80BFA020F31A}"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FF11F-6EC4-E342-A0FC-B405FCE5066E}" type="slidenum">
              <a:rPr lang="en-US" smtClean="0"/>
              <a:t>‹#›</a:t>
            </a:fld>
            <a:endParaRPr lang="en-US"/>
          </a:p>
        </p:txBody>
      </p:sp>
    </p:spTree>
    <p:extLst>
      <p:ext uri="{BB962C8B-B14F-4D97-AF65-F5344CB8AC3E}">
        <p14:creationId xmlns:p14="http://schemas.microsoft.com/office/powerpoint/2010/main" val="1320600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1" y="1559983"/>
            <a:ext cx="10972859" cy="4624940"/>
          </a:xfrm>
          <a:prstGeom prst="rect">
            <a:avLst/>
          </a:prstGeom>
        </p:spPr>
        <p:txBody>
          <a:bodyPr lIns="73140" tIns="0" rIns="0" bIns="0">
            <a:noAutofit/>
          </a:bodyPr>
          <a:lstStyle>
            <a:lvl1pPr marL="548509" indent="-548509">
              <a:buClr>
                <a:schemeClr val="accent4"/>
              </a:buClr>
              <a:buSzPct val="100000"/>
              <a:buFont typeface="Wingdings" charset="2"/>
              <a:buChar char="§"/>
              <a:defRPr sz="3733" b="0">
                <a:solidFill>
                  <a:schemeClr val="tx1"/>
                </a:solidFill>
                <a:latin typeface="+mn-lt"/>
                <a:cs typeface="Artifakt ElementOfc"/>
              </a:defRPr>
            </a:lvl1pPr>
            <a:lvl2pPr marL="1108983" indent="-383873">
              <a:buClr>
                <a:schemeClr val="accent4"/>
              </a:buClr>
              <a:buSzPct val="100000"/>
              <a:buFont typeface="Wingdings" charset="2"/>
              <a:buChar char="§"/>
              <a:defRPr sz="3733" b="0">
                <a:solidFill>
                  <a:schemeClr val="tx1"/>
                </a:solidFill>
                <a:latin typeface="+mn-lt"/>
                <a:cs typeface="Artifakt ElementOfc"/>
              </a:defRPr>
            </a:lvl2pPr>
            <a:lvl3pPr marL="1706124" indent="-345486">
              <a:buClr>
                <a:schemeClr val="accent4"/>
              </a:buClr>
              <a:buSzPct val="100000"/>
              <a:buFont typeface="Wingdings" charset="2"/>
              <a:buChar char="§"/>
              <a:defRPr sz="3733" b="0">
                <a:solidFill>
                  <a:schemeClr val="tx1"/>
                </a:solidFill>
                <a:latin typeface="+mn-lt"/>
                <a:cs typeface="Artifakt ElementOfc"/>
              </a:defRPr>
            </a:lvl3pPr>
            <a:lvl4pPr marL="2388575" indent="-307099">
              <a:buClr>
                <a:schemeClr val="accent4"/>
              </a:buClr>
              <a:buSzPct val="100000"/>
              <a:buFont typeface="Wingdings" charset="2"/>
              <a:buChar char="§"/>
              <a:defRPr sz="3733" b="0">
                <a:solidFill>
                  <a:schemeClr val="tx1"/>
                </a:solidFill>
                <a:latin typeface="+mn-lt"/>
                <a:cs typeface="Artifakt ElementOfc"/>
              </a:defRPr>
            </a:lvl4pPr>
            <a:lvl5pPr marL="3071025" indent="-268711">
              <a:buClr>
                <a:schemeClr val="accent4"/>
              </a:buClr>
              <a:buSzPct val="100000"/>
              <a:buFont typeface="Wingdings" charset="2"/>
              <a:buChar char="§"/>
              <a:defRPr sz="2267" b="0">
                <a:solidFill>
                  <a:schemeClr val="tx1"/>
                </a:solidFill>
                <a:latin typeface="Artifakt ElementOfc"/>
                <a:cs typeface="Artifakt ElementOf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DE9F5023-B38B-4EB1-ABE0-E0D11AE826EE}"/>
              </a:ext>
            </a:extLst>
          </p:cNvPr>
          <p:cNvSpPr>
            <a:spLocks noGrp="1"/>
          </p:cNvSpPr>
          <p:nvPr>
            <p:ph type="title"/>
          </p:nvPr>
        </p:nvSpPr>
        <p:spPr>
          <a:xfrm>
            <a:off x="609601" y="366185"/>
            <a:ext cx="10515600" cy="1325033"/>
          </a:xfrm>
          <a:prstGeom prst="rect">
            <a:avLst/>
          </a:prstGeom>
        </p:spPr>
        <p:txBody>
          <a:bodyPr/>
          <a:lstStyle>
            <a:lvl1pPr>
              <a:defRPr>
                <a:solidFill>
                  <a:schemeClr val="accent4"/>
                </a:solidFill>
                <a:latin typeface="+mj-lt"/>
              </a:defRPr>
            </a:lvl1pPr>
          </a:lstStyle>
          <a:p>
            <a:r>
              <a:rPr lang="en-US" dirty="0"/>
              <a:t>Click to edit Master title style</a:t>
            </a:r>
            <a:endParaRPr lang="en-CA" dirty="0"/>
          </a:p>
        </p:txBody>
      </p:sp>
      <p:sp>
        <p:nvSpPr>
          <p:cNvPr id="5" name="Slide Number Placeholder 5"/>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
        <p:nvSpPr>
          <p:cNvPr id="13" name="TextBox 12">
            <a:extLst>
              <a:ext uri="{FF2B5EF4-FFF2-40B4-BE49-F238E27FC236}">
                <a16:creationId xmlns:a16="http://schemas.microsoft.com/office/drawing/2014/main" id="{C773AF26-FB04-40AD-B265-193CAB727D18}"/>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pic>
        <p:nvPicPr>
          <p:cNvPr id="14" name="Image 0">
            <a:extLst>
              <a:ext uri="{FF2B5EF4-FFF2-40B4-BE49-F238E27FC236}">
                <a16:creationId xmlns:a16="http://schemas.microsoft.com/office/drawing/2014/main" id="{9900EC3D-8EC7-445E-9AC2-6EFAA7F70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Tree>
    <p:extLst>
      <p:ext uri="{BB962C8B-B14F-4D97-AF65-F5344CB8AC3E}">
        <p14:creationId xmlns:p14="http://schemas.microsoft.com/office/powerpoint/2010/main" val="307462634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sz="quarter" idx="10"/>
          </p:nvPr>
        </p:nvSpPr>
        <p:spPr>
          <a:xfrm>
            <a:off x="304802" y="1259457"/>
            <a:ext cx="11179175" cy="50253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pic>
        <p:nvPicPr>
          <p:cNvPr id="9" name="Image 0">
            <a:extLst>
              <a:ext uri="{FF2B5EF4-FFF2-40B4-BE49-F238E27FC236}">
                <a16:creationId xmlns:a16="http://schemas.microsoft.com/office/drawing/2014/main" id="{12C5DFC0-49E1-43C2-9440-722C651DAB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10" name="TextBox 9">
            <a:extLst>
              <a:ext uri="{FF2B5EF4-FFF2-40B4-BE49-F238E27FC236}">
                <a16:creationId xmlns:a16="http://schemas.microsoft.com/office/drawing/2014/main" id="{4532BD59-A90A-4DBB-A401-99EDA379EF4E}"/>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245978272"/>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sz="quarter" idx="10"/>
          </p:nvPr>
        </p:nvSpPr>
        <p:spPr>
          <a:xfrm>
            <a:off x="304802" y="1259457"/>
            <a:ext cx="11179175" cy="50253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pic>
        <p:nvPicPr>
          <p:cNvPr id="7" name="Image 0">
            <a:extLst>
              <a:ext uri="{FF2B5EF4-FFF2-40B4-BE49-F238E27FC236}">
                <a16:creationId xmlns:a16="http://schemas.microsoft.com/office/drawing/2014/main" id="{21312314-E451-443F-BD04-BEE216690B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8" name="TextBox 7">
            <a:extLst>
              <a:ext uri="{FF2B5EF4-FFF2-40B4-BE49-F238E27FC236}">
                <a16:creationId xmlns:a16="http://schemas.microsoft.com/office/drawing/2014/main" id="{BE8713D0-9FF7-4575-9C9A-6776649BA4C7}"/>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289574419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sz="quarter" idx="10"/>
          </p:nvPr>
        </p:nvSpPr>
        <p:spPr>
          <a:xfrm>
            <a:off x="304802" y="1259457"/>
            <a:ext cx="11179175" cy="50253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pic>
        <p:nvPicPr>
          <p:cNvPr id="7" name="Image 0">
            <a:extLst>
              <a:ext uri="{FF2B5EF4-FFF2-40B4-BE49-F238E27FC236}">
                <a16:creationId xmlns:a16="http://schemas.microsoft.com/office/drawing/2014/main" id="{EFD6C9A5-CA19-4DA6-8886-18F8AD0B35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8" name="TextBox 7">
            <a:extLst>
              <a:ext uri="{FF2B5EF4-FFF2-40B4-BE49-F238E27FC236}">
                <a16:creationId xmlns:a16="http://schemas.microsoft.com/office/drawing/2014/main" id="{EBC476F6-9BE6-475B-9088-525B8BE4CD2B}"/>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155930654"/>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4" name="Slide Number Placeholder 5"/>
          <p:cNvSpPr txBox="1">
            <a:spLocks/>
          </p:cNvSpPr>
          <p:nvPr userDrawn="1"/>
        </p:nvSpPr>
        <p:spPr>
          <a:xfrm>
            <a:off x="2" y="6502402"/>
            <a:ext cx="755425" cy="365125"/>
          </a:xfrm>
          <a:prstGeom prst="rect">
            <a:avLst/>
          </a:prstGeom>
        </p:spPr>
        <p:txBody>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9C0DA4-660D-4833-B343-96441BB9F0CD}" type="slidenum">
              <a:rPr lang="fr-FR" sz="1400" smtClean="0">
                <a:solidFill>
                  <a:prstClr val="white">
                    <a:lumMod val="50000"/>
                  </a:prstClr>
                </a:solidFill>
              </a:rPr>
              <a:pPr algn="ctr"/>
              <a:t>‹#›</a:t>
            </a:fld>
            <a:endParaRPr lang="fr-FR" sz="1400" dirty="0">
              <a:solidFill>
                <a:prstClr val="white">
                  <a:lumMod val="50000"/>
                </a:prstClr>
              </a:solidFill>
            </a:endParaRPr>
          </a:p>
        </p:txBody>
      </p:sp>
      <p:pic>
        <p:nvPicPr>
          <p:cNvPr id="8" name="Image 0">
            <a:extLst>
              <a:ext uri="{FF2B5EF4-FFF2-40B4-BE49-F238E27FC236}">
                <a16:creationId xmlns:a16="http://schemas.microsoft.com/office/drawing/2014/main" id="{74D64B3A-A4F3-4257-AEE5-0460BC03D5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9" name="TextBox 8">
            <a:extLst>
              <a:ext uri="{FF2B5EF4-FFF2-40B4-BE49-F238E27FC236}">
                <a16:creationId xmlns:a16="http://schemas.microsoft.com/office/drawing/2014/main" id="{FF2212EB-E8F8-4B22-AAD8-D622A70CBCB9}"/>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Tree>
    <p:extLst>
      <p:ext uri="{BB962C8B-B14F-4D97-AF65-F5344CB8AC3E}">
        <p14:creationId xmlns:p14="http://schemas.microsoft.com/office/powerpoint/2010/main" val="181679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sz="quarter" idx="10"/>
          </p:nvPr>
        </p:nvSpPr>
        <p:spPr>
          <a:xfrm>
            <a:off x="304800" y="1259456"/>
            <a:ext cx="11179175" cy="50253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Tree>
    <p:extLst>
      <p:ext uri="{BB962C8B-B14F-4D97-AF65-F5344CB8AC3E}">
        <p14:creationId xmlns:p14="http://schemas.microsoft.com/office/powerpoint/2010/main" val="21394454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pic>
        <p:nvPicPr>
          <p:cNvPr id="7" name="Image 0">
            <a:extLst>
              <a:ext uri="{FF2B5EF4-FFF2-40B4-BE49-F238E27FC236}">
                <a16:creationId xmlns:a16="http://schemas.microsoft.com/office/drawing/2014/main" id="{7F5A559F-A0AD-4858-814A-6D7880021C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8" name="TextBox 7">
            <a:extLst>
              <a:ext uri="{FF2B5EF4-FFF2-40B4-BE49-F238E27FC236}">
                <a16:creationId xmlns:a16="http://schemas.microsoft.com/office/drawing/2014/main" id="{D23BD707-A439-41FE-AA07-EE2D277D5946}"/>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
        <p:nvSpPr>
          <p:cNvPr id="9" name="Slide Number Placeholder 5">
            <a:extLst>
              <a:ext uri="{FF2B5EF4-FFF2-40B4-BE49-F238E27FC236}">
                <a16:creationId xmlns:a16="http://schemas.microsoft.com/office/drawing/2014/main" id="{CBF5BFD2-D743-418A-B746-7A82E49F1E4A}"/>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96181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6197600" y="1295400"/>
            <a:ext cx="5384800" cy="4572000"/>
          </a:xfrm>
        </p:spPr>
        <p:txBody>
          <a:bodyPr/>
          <a:lstStyle>
            <a:lvl1pPr marL="0" indent="0">
              <a:buNone/>
              <a:defRPr/>
            </a:lvl1pPr>
          </a:lstStyle>
          <a:p>
            <a:r>
              <a:rPr lang="en-US"/>
              <a:t>Click icon to add picture</a:t>
            </a:r>
            <a:endParaRPr lang="en-US" dirty="0"/>
          </a:p>
        </p:txBody>
      </p:sp>
      <p:sp>
        <p:nvSpPr>
          <p:cNvPr id="8" name="Text Placeholder 7"/>
          <p:cNvSpPr>
            <a:spLocks noGrp="1"/>
          </p:cNvSpPr>
          <p:nvPr>
            <p:ph type="body" sz="quarter" idx="13"/>
          </p:nvPr>
        </p:nvSpPr>
        <p:spPr>
          <a:xfrm>
            <a:off x="304800" y="1295400"/>
            <a:ext cx="5588000" cy="4572000"/>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EB523FE9-78AA-4B60-B7BE-5F2006C37C63}"/>
              </a:ext>
            </a:extLst>
          </p:cNvPr>
          <p:cNvSpPr txBox="1"/>
          <p:nvPr userDrawn="1"/>
        </p:nvSpPr>
        <p:spPr>
          <a:xfrm>
            <a:off x="4402003" y="6475295"/>
            <a:ext cx="243207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
        <p:nvSpPr>
          <p:cNvPr id="9" name="Slide Number Placeholder 5">
            <a:extLst>
              <a:ext uri="{FF2B5EF4-FFF2-40B4-BE49-F238E27FC236}">
                <a16:creationId xmlns:a16="http://schemas.microsoft.com/office/drawing/2014/main" id="{966E51AF-1067-483E-8673-E576D7EFDC56}"/>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pic>
        <p:nvPicPr>
          <p:cNvPr id="11" name="Image 0">
            <a:extLst>
              <a:ext uri="{FF2B5EF4-FFF2-40B4-BE49-F238E27FC236}">
                <a16:creationId xmlns:a16="http://schemas.microsoft.com/office/drawing/2014/main" id="{9FC352D6-3DD7-4199-9905-BC07C415F6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Tree>
    <p:extLst>
      <p:ext uri="{BB962C8B-B14F-4D97-AF65-F5344CB8AC3E}">
        <p14:creationId xmlns:p14="http://schemas.microsoft.com/office/powerpoint/2010/main" val="960542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image" Target="../media/image12.png"/><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5.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0"/>
            <a:ext cx="10972800" cy="480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3" name="Rectangle 12"/>
          <p:cNvSpPr/>
          <p:nvPr/>
        </p:nvSpPr>
        <p:spPr>
          <a:xfrm>
            <a:off x="-5349" y="-51"/>
            <a:ext cx="12179300" cy="158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p:nvSpPr>
        <p:spPr>
          <a:xfrm>
            <a:off x="-5349" y="-18469"/>
            <a:ext cx="12179300" cy="72220"/>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p:nvSpPr>
        <p:spPr>
          <a:xfrm>
            <a:off x="-5349" y="-51"/>
            <a:ext cx="12179300" cy="158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1" name="Rectangle 10"/>
          <p:cNvSpPr/>
          <p:nvPr/>
        </p:nvSpPr>
        <p:spPr>
          <a:xfrm>
            <a:off x="-5349" y="-18469"/>
            <a:ext cx="12179300" cy="72220"/>
          </a:xfrm>
          <a:prstGeom prst="rect">
            <a:avLst/>
          </a:prstGeom>
          <a:solidFill>
            <a:srgbClr val="02B7F0"/>
          </a:solidFill>
          <a:ln>
            <a:solidFill>
              <a:srgbClr val="02B7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TextBox 14"/>
          <p:cNvSpPr txBox="1"/>
          <p:nvPr userDrawn="1"/>
        </p:nvSpPr>
        <p:spPr>
          <a:xfrm>
            <a:off x="4402002" y="6475294"/>
            <a:ext cx="2254143" cy="261610"/>
          </a:xfrm>
          <a:prstGeom prst="rect">
            <a:avLst/>
          </a:prstGeom>
          <a:noFill/>
        </p:spPr>
        <p:txBody>
          <a:bodyPr wrap="none" rtlCol="0">
            <a:spAutoFit/>
          </a:bodyPr>
          <a:lstStyle/>
          <a:p>
            <a:r>
              <a:rPr lang="en-US" sz="1100" i="1" dirty="0">
                <a:solidFill>
                  <a:prstClr val="white">
                    <a:lumMod val="50000"/>
                  </a:prstClr>
                </a:solidFill>
              </a:rPr>
              <a:t>Copyright © 2017 NoviFlow Inc. </a:t>
            </a:r>
          </a:p>
        </p:txBody>
      </p:sp>
      <p:pic>
        <p:nvPicPr>
          <p:cNvPr id="2" name="Picture 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591308" y="6469384"/>
            <a:ext cx="1295892" cy="344221"/>
          </a:xfrm>
          <a:prstGeom prst="rect">
            <a:avLst/>
          </a:prstGeom>
        </p:spPr>
      </p:pic>
      <p:sp>
        <p:nvSpPr>
          <p:cNvPr id="12" name="Slide Number Placeholder 5"/>
          <p:cNvSpPr txBox="1">
            <a:spLocks/>
          </p:cNvSpPr>
          <p:nvPr userDrawn="1"/>
        </p:nvSpPr>
        <p:spPr>
          <a:xfrm>
            <a:off x="612866" y="6476400"/>
            <a:ext cx="712800" cy="228601"/>
          </a:xfrm>
          <a:prstGeom prst="rect">
            <a:avLst/>
          </a:prstGeom>
        </p:spPr>
        <p:txBody>
          <a:bodyPr anchor="ctr" anchorCtr="0"/>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9C0DA4-660D-4833-B343-96441BB9F0CD}" type="slidenum">
              <a:rPr lang="fr-FR" sz="1600" b="0" kern="1200" smtClean="0">
                <a:solidFill>
                  <a:srgbClr val="014F67"/>
                </a:solidFill>
                <a:latin typeface="Segoe UI Light" pitchFamily="34" charset="0"/>
                <a:ea typeface="+mn-ea"/>
                <a:cs typeface="Segoe UI Light" pitchFamily="34" charset="0"/>
              </a:rPr>
              <a:pPr algn="ctr"/>
              <a:t>‹#›</a:t>
            </a:fld>
            <a:endParaRPr lang="fr-FR" sz="1600" b="0" kern="1200" dirty="0">
              <a:solidFill>
                <a:srgbClr val="014F67"/>
              </a:solidFill>
              <a:latin typeface="Segoe UI Light" pitchFamily="34" charset="0"/>
              <a:ea typeface="+mn-ea"/>
              <a:cs typeface="Segoe UI Light" pitchFamily="34" charset="0"/>
            </a:endParaRPr>
          </a:p>
        </p:txBody>
      </p:sp>
    </p:spTree>
    <p:extLst>
      <p:ext uri="{BB962C8B-B14F-4D97-AF65-F5344CB8AC3E}">
        <p14:creationId xmlns:p14="http://schemas.microsoft.com/office/powerpoint/2010/main" val="118819146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6" r:id="rId9"/>
    <p:sldLayoutId id="2147483735" r:id="rId10"/>
    <p:sldLayoutId id="2147483727" r:id="rId11"/>
    <p:sldLayoutId id="2147483728" r:id="rId12"/>
    <p:sldLayoutId id="2147483729" r:id="rId13"/>
    <p:sldLayoutId id="2147483730" r:id="rId14"/>
    <p:sldLayoutId id="2147483731" r:id="rId15"/>
    <p:sldLayoutId id="2147483732" r:id="rId16"/>
    <p:sldLayoutId id="2147483734" r:id="rId17"/>
    <p:sldLayoutId id="2147483736" r:id="rId18"/>
    <p:sldLayoutId id="2147483737" r:id="rId19"/>
  </p:sldLayoutIdLst>
  <p:hf sldNum="0" hdr="0" ftr="0" dt="0"/>
  <p:txStyles>
    <p:titleStyle>
      <a:lvl1pPr algn="l" defTabSz="914400" rtl="0" eaLnBrk="1" latinLnBrk="0" hangingPunct="1">
        <a:spcBef>
          <a:spcPct val="0"/>
        </a:spcBef>
        <a:buNone/>
        <a:defRPr sz="3600" b="1" kern="1200">
          <a:solidFill>
            <a:srgbClr val="014F67"/>
          </a:solidFill>
          <a:latin typeface="Segoe UI Light" pitchFamily="34" charset="0"/>
          <a:ea typeface="+mj-ea"/>
          <a:cs typeface="Segoe UI Light"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2000" kern="1200">
          <a:solidFill>
            <a:srgbClr val="014F67"/>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Image 0">
            <a:extLst>
              <a:ext uri="{FF2B5EF4-FFF2-40B4-BE49-F238E27FC236}">
                <a16:creationId xmlns:a16="http://schemas.microsoft.com/office/drawing/2014/main" id="{5D1A1615-C2E6-4AD4-B05D-1B4102EBD915}"/>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3" name="Text Placeholder 2"/>
          <p:cNvSpPr>
            <a:spLocks noGrp="1"/>
          </p:cNvSpPr>
          <p:nvPr>
            <p:ph type="body" idx="1"/>
          </p:nvPr>
        </p:nvSpPr>
        <p:spPr>
          <a:xfrm>
            <a:off x="609600" y="1600200"/>
            <a:ext cx="10972800" cy="480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3" name="Rectangle 12"/>
          <p:cNvSpPr/>
          <p:nvPr/>
        </p:nvSpPr>
        <p:spPr>
          <a:xfrm>
            <a:off x="0" y="0"/>
            <a:ext cx="12192000" cy="15855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4" name="Rectangle 13"/>
          <p:cNvSpPr/>
          <p:nvPr/>
        </p:nvSpPr>
        <p:spPr>
          <a:xfrm>
            <a:off x="0" y="1"/>
            <a:ext cx="12192000" cy="72220"/>
          </a:xfrm>
          <a:prstGeom prst="rect">
            <a:avLst/>
          </a:prstGeom>
          <a:solidFill>
            <a:srgbClr val="02B7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5" name="TextBox 14"/>
          <p:cNvSpPr txBox="1"/>
          <p:nvPr userDrawn="1"/>
        </p:nvSpPr>
        <p:spPr>
          <a:xfrm>
            <a:off x="4402003" y="6475295"/>
            <a:ext cx="2613216" cy="261610"/>
          </a:xfrm>
          <a:prstGeom prst="rect">
            <a:avLst/>
          </a:prstGeom>
          <a:noFill/>
        </p:spPr>
        <p:txBody>
          <a:bodyPr wrap="none" rtlCol="0">
            <a:spAutoFit/>
          </a:bodyPr>
          <a:lstStyle/>
          <a:p>
            <a:r>
              <a:rPr lang="en-US" sz="1100" i="1" dirty="0">
                <a:solidFill>
                  <a:prstClr val="white">
                    <a:lumMod val="50000"/>
                  </a:prstClr>
                </a:solidFill>
              </a:rPr>
              <a:t>NoviFlow Inc Proprietary &amp; Confidential</a:t>
            </a:r>
          </a:p>
        </p:txBody>
      </p:sp>
      <p:sp>
        <p:nvSpPr>
          <p:cNvPr id="9" name="TextBox 8"/>
          <p:cNvSpPr txBox="1"/>
          <p:nvPr userDrawn="1"/>
        </p:nvSpPr>
        <p:spPr>
          <a:xfrm>
            <a:off x="10829637" y="6705600"/>
            <a:ext cx="1311563" cy="92333"/>
          </a:xfrm>
          <a:prstGeom prst="rect">
            <a:avLst/>
          </a:prstGeom>
          <a:solidFill>
            <a:schemeClr val="bg1"/>
          </a:solidFill>
        </p:spPr>
        <p:txBody>
          <a:bodyPr wrap="square" lIns="0" tIns="0" rIns="0" bIns="0" rtlCol="0">
            <a:spAutoFit/>
          </a:bodyPr>
          <a:lstStyle/>
          <a:p>
            <a:r>
              <a:rPr lang="en-US" sz="600" spc="20" baseline="0" dirty="0">
                <a:latin typeface="Calibri" charset="0"/>
                <a:ea typeface="Calibri" charset="0"/>
                <a:cs typeface="Calibri" charset="0"/>
              </a:rPr>
              <a:t>networks made </a:t>
            </a:r>
            <a:r>
              <a:rPr lang="en-US" sz="600" spc="20" baseline="0" dirty="0">
                <a:solidFill>
                  <a:srgbClr val="1E6378"/>
                </a:solidFill>
                <a:latin typeface="Calibri" charset="0"/>
                <a:ea typeface="Calibri" charset="0"/>
                <a:cs typeface="Calibri" charset="0"/>
              </a:rPr>
              <a:t>programmable</a:t>
            </a:r>
          </a:p>
        </p:txBody>
      </p:sp>
      <p:sp>
        <p:nvSpPr>
          <p:cNvPr id="10" name="Slide Number Placeholder 5">
            <a:extLst>
              <a:ext uri="{FF2B5EF4-FFF2-40B4-BE49-F238E27FC236}">
                <a16:creationId xmlns:a16="http://schemas.microsoft.com/office/drawing/2014/main" id="{2D4ACDDC-83D2-4356-AF63-7A54161D59C2}"/>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64528244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hf hdr="0" ftr="0" dt="0"/>
  <p:txStyles>
    <p:titleStyle>
      <a:lvl1pPr algn="l" defTabSz="914377" rtl="0" eaLnBrk="1" latinLnBrk="0" hangingPunct="1">
        <a:spcBef>
          <a:spcPct val="0"/>
        </a:spcBef>
        <a:buNone/>
        <a:defRPr sz="3600" b="1" kern="1200">
          <a:solidFill>
            <a:srgbClr val="014F67"/>
          </a:solidFill>
          <a:latin typeface="Segoe UI Light" pitchFamily="34" charset="0"/>
          <a:ea typeface="+mj-ea"/>
          <a:cs typeface="Segoe UI Light" pitchFamily="34" charset="0"/>
        </a:defRPr>
      </a:lvl1pPr>
    </p:titleStyle>
    <p:bodyStyle>
      <a:lvl1pPr marL="342891" indent="-342891"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1pPr>
      <a:lvl2pPr marL="742932" indent="-285744" algn="l" defTabSz="914377" rtl="0" eaLnBrk="1" latinLnBrk="0" hangingPunct="1">
        <a:spcBef>
          <a:spcPct val="20000"/>
        </a:spcBef>
        <a:buFont typeface="Arial" pitchFamily="34" charset="0"/>
        <a:buChar char="–"/>
        <a:defRPr sz="2000" kern="1200">
          <a:solidFill>
            <a:srgbClr val="014F67"/>
          </a:solidFill>
          <a:latin typeface="Segoe UI" pitchFamily="34" charset="0"/>
          <a:ea typeface="+mn-ea"/>
          <a:cs typeface="Segoe UI" pitchFamily="34" charset="0"/>
        </a:defRPr>
      </a:lvl2pPr>
      <a:lvl3pPr marL="1142971" indent="-228594"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E0EB2-148B-6B4A-98CA-80BFA020F31A}" type="datetimeFigureOut">
              <a:rPr lang="en-US" smtClean="0"/>
              <a:t>5/17/18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FF11F-6EC4-E342-A0FC-B405FCE5066E}" type="slidenum">
              <a:rPr lang="en-US" smtClean="0"/>
              <a:t>‹#›</a:t>
            </a:fld>
            <a:endParaRPr lang="en-US"/>
          </a:p>
        </p:txBody>
      </p:sp>
      <p:sp>
        <p:nvSpPr>
          <p:cNvPr id="7" name="Slide Number Placeholder 5">
            <a:extLst>
              <a:ext uri="{FF2B5EF4-FFF2-40B4-BE49-F238E27FC236}">
                <a16:creationId xmlns:a16="http://schemas.microsoft.com/office/drawing/2014/main" id="{F43BFCF1-2E1B-4518-9361-4E9E9ABA6552}"/>
              </a:ext>
            </a:extLst>
          </p:cNvPr>
          <p:cNvSpPr txBox="1">
            <a:spLocks/>
          </p:cNvSpPr>
          <p:nvPr userDrawn="1"/>
        </p:nvSpPr>
        <p:spPr>
          <a:xfrm>
            <a:off x="241171" y="6538617"/>
            <a:ext cx="711200" cy="228600"/>
          </a:xfrm>
          <a:prstGeom prst="rect">
            <a:avLst/>
          </a:prstGeom>
        </p:spPr>
        <p:txBody>
          <a:bodyPr vert="horz" lIns="121920" tIns="60960" rIns="121920" bIns="60960" rtlCol="0" anchor="ctr"/>
          <a:lstStyle>
            <a:defPPr>
              <a:defRPr lang="en-US"/>
            </a:defPPr>
            <a:lvl1pPr marL="0" algn="ctr" defTabSz="514350" rtl="0" eaLnBrk="1" latinLnBrk="0" hangingPunct="1">
              <a:defRPr lang="en-US" sz="900" b="0" kern="1200" smtClean="0">
                <a:solidFill>
                  <a:srgbClr val="014F67"/>
                </a:solidFill>
                <a:latin typeface="Segoe UI Light" pitchFamily="34" charset="0"/>
                <a:ea typeface="+mn-ea"/>
                <a:cs typeface="Segoe UI Light" pitchFamily="34" charset="0"/>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475302B2-2509-49B8-AB95-3401A2D04EA3}" type="slidenum">
              <a:rPr lang="en-CA" sz="1200" smtClean="0"/>
              <a:pPr/>
              <a:t>‹#›</a:t>
            </a:fld>
            <a:endParaRPr lang="en-CA" sz="1200" dirty="0"/>
          </a:p>
        </p:txBody>
      </p:sp>
    </p:spTree>
    <p:extLst>
      <p:ext uri="{BB962C8B-B14F-4D97-AF65-F5344CB8AC3E}">
        <p14:creationId xmlns:p14="http://schemas.microsoft.com/office/powerpoint/2010/main" val="377377107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Image 0">
            <a:extLst>
              <a:ext uri="{FF2B5EF4-FFF2-40B4-BE49-F238E27FC236}">
                <a16:creationId xmlns:a16="http://schemas.microsoft.com/office/drawing/2014/main" id="{5D1A1615-C2E6-4AD4-B05D-1B4102EBD91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auto">
          <a:xfrm>
            <a:off x="10601737" y="6501123"/>
            <a:ext cx="1288607" cy="318013"/>
          </a:xfrm>
          <a:prstGeom prst="rect">
            <a:avLst/>
          </a:prstGeom>
          <a:solidFill>
            <a:schemeClr val="bg1"/>
          </a:solid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w16cid="http://schemas.microsoft.com/office/word/2016/wordml/cid"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lc="http://schemas.openxmlformats.org/drawingml/2006/lockedCanvas"/>
            </a:ext>
          </a:extLst>
        </p:spPr>
      </p:pic>
      <p:sp>
        <p:nvSpPr>
          <p:cNvPr id="3" name="Text Placeholder 2"/>
          <p:cNvSpPr>
            <a:spLocks noGrp="1"/>
          </p:cNvSpPr>
          <p:nvPr>
            <p:ph type="body" idx="1"/>
          </p:nvPr>
        </p:nvSpPr>
        <p:spPr>
          <a:xfrm>
            <a:off x="609600" y="1600200"/>
            <a:ext cx="10972800" cy="480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304800" y="381000"/>
            <a:ext cx="11582400" cy="4572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3" name="Rectangle 12"/>
          <p:cNvSpPr/>
          <p:nvPr/>
        </p:nvSpPr>
        <p:spPr>
          <a:xfrm>
            <a:off x="0" y="0"/>
            <a:ext cx="12192000" cy="15855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4" name="Rectangle 13"/>
          <p:cNvSpPr/>
          <p:nvPr/>
        </p:nvSpPr>
        <p:spPr>
          <a:xfrm>
            <a:off x="0" y="1"/>
            <a:ext cx="12192000" cy="72220"/>
          </a:xfrm>
          <a:prstGeom prst="rect">
            <a:avLst/>
          </a:prstGeom>
          <a:solidFill>
            <a:srgbClr val="02B7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1800" dirty="0">
              <a:solidFill>
                <a:prstClr val="white"/>
              </a:solidFill>
            </a:endParaRPr>
          </a:p>
        </p:txBody>
      </p:sp>
      <p:sp>
        <p:nvSpPr>
          <p:cNvPr id="15" name="TextBox 14"/>
          <p:cNvSpPr txBox="1"/>
          <p:nvPr userDrawn="1"/>
        </p:nvSpPr>
        <p:spPr>
          <a:xfrm>
            <a:off x="4402003" y="6475295"/>
            <a:ext cx="2613216" cy="261610"/>
          </a:xfrm>
          <a:prstGeom prst="rect">
            <a:avLst/>
          </a:prstGeom>
          <a:noFill/>
        </p:spPr>
        <p:txBody>
          <a:bodyPr wrap="none" rtlCol="0">
            <a:spAutoFit/>
          </a:bodyPr>
          <a:lstStyle/>
          <a:p>
            <a:pPr defTabSz="914377"/>
            <a:r>
              <a:rPr lang="en-US" sz="1100" i="1" dirty="0">
                <a:solidFill>
                  <a:prstClr val="white">
                    <a:lumMod val="50000"/>
                  </a:prstClr>
                </a:solidFill>
              </a:rPr>
              <a:t>NoviFlow Inc Proprietary &amp; Confidential</a:t>
            </a:r>
          </a:p>
        </p:txBody>
      </p:sp>
      <p:sp>
        <p:nvSpPr>
          <p:cNvPr id="9" name="TextBox 8"/>
          <p:cNvSpPr txBox="1"/>
          <p:nvPr userDrawn="1"/>
        </p:nvSpPr>
        <p:spPr>
          <a:xfrm>
            <a:off x="10829637" y="6705600"/>
            <a:ext cx="1311563" cy="92333"/>
          </a:xfrm>
          <a:prstGeom prst="rect">
            <a:avLst/>
          </a:prstGeom>
          <a:solidFill>
            <a:schemeClr val="bg1"/>
          </a:solidFill>
        </p:spPr>
        <p:txBody>
          <a:bodyPr wrap="square" lIns="0" tIns="0" rIns="0" bIns="0" rtlCol="0">
            <a:spAutoFit/>
          </a:bodyPr>
          <a:lstStyle/>
          <a:p>
            <a:pPr defTabSz="914377"/>
            <a:r>
              <a:rPr lang="en-US" sz="600" spc="20" dirty="0">
                <a:solidFill>
                  <a:prstClr val="black"/>
                </a:solidFill>
                <a:latin typeface="Calibri" charset="0"/>
                <a:ea typeface="Calibri" charset="0"/>
                <a:cs typeface="Calibri" charset="0"/>
              </a:rPr>
              <a:t>networks made </a:t>
            </a:r>
            <a:r>
              <a:rPr lang="en-US" sz="600" spc="20" dirty="0">
                <a:solidFill>
                  <a:srgbClr val="1E6378"/>
                </a:solidFill>
                <a:latin typeface="Calibri" charset="0"/>
                <a:ea typeface="Calibri" charset="0"/>
                <a:cs typeface="Calibri" charset="0"/>
              </a:rPr>
              <a:t>programmable</a:t>
            </a:r>
          </a:p>
        </p:txBody>
      </p:sp>
      <p:sp>
        <p:nvSpPr>
          <p:cNvPr id="10" name="Slide Number Placeholder 5">
            <a:extLst>
              <a:ext uri="{FF2B5EF4-FFF2-40B4-BE49-F238E27FC236}">
                <a16:creationId xmlns:a16="http://schemas.microsoft.com/office/drawing/2014/main" id="{793F505F-639D-415D-AB9E-0669F7079E70}"/>
              </a:ext>
            </a:extLst>
          </p:cNvPr>
          <p:cNvSpPr>
            <a:spLocks noGrp="1"/>
          </p:cNvSpPr>
          <p:nvPr>
            <p:ph type="sldNum" sz="quarter" idx="4"/>
          </p:nvPr>
        </p:nvSpPr>
        <p:spPr>
          <a:xfrm>
            <a:off x="241171" y="6538617"/>
            <a:ext cx="711200" cy="228600"/>
          </a:xfrm>
          <a:prstGeom prst="rect">
            <a:avLst/>
          </a:prstGeom>
        </p:spPr>
        <p:txBody>
          <a:bodyPr vert="horz" lIns="91440" tIns="45720" rIns="91440" bIns="4572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fld id="{475302B2-2509-49B8-AB95-3401A2D04EA3}" type="slidenum">
              <a:rPr lang="en-US" smtClean="0"/>
              <a:pPr/>
              <a:t>‹#›</a:t>
            </a:fld>
            <a:endParaRPr lang="en-US" dirty="0"/>
          </a:p>
        </p:txBody>
      </p:sp>
    </p:spTree>
    <p:extLst>
      <p:ext uri="{BB962C8B-B14F-4D97-AF65-F5344CB8AC3E}">
        <p14:creationId xmlns:p14="http://schemas.microsoft.com/office/powerpoint/2010/main" val="54884924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p:hf hdr="0" ftr="0" dt="0"/>
  <p:txStyles>
    <p:titleStyle>
      <a:lvl1pPr algn="l" defTabSz="914377" rtl="0" eaLnBrk="1" latinLnBrk="0" hangingPunct="1">
        <a:spcBef>
          <a:spcPct val="0"/>
        </a:spcBef>
        <a:buNone/>
        <a:defRPr sz="3600" b="1" kern="1200">
          <a:solidFill>
            <a:srgbClr val="014F67"/>
          </a:solidFill>
          <a:latin typeface="Segoe UI Light" pitchFamily="34" charset="0"/>
          <a:ea typeface="+mj-ea"/>
          <a:cs typeface="Segoe UI Light" pitchFamily="34" charset="0"/>
        </a:defRPr>
      </a:lvl1pPr>
    </p:titleStyle>
    <p:bodyStyle>
      <a:lvl1pPr marL="342891" indent="-342891"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1pPr>
      <a:lvl2pPr marL="742932" indent="-285744" algn="l" defTabSz="914377" rtl="0" eaLnBrk="1" latinLnBrk="0" hangingPunct="1">
        <a:spcBef>
          <a:spcPct val="20000"/>
        </a:spcBef>
        <a:buFont typeface="Arial" pitchFamily="34" charset="0"/>
        <a:buChar char="–"/>
        <a:defRPr sz="2000" kern="1200">
          <a:solidFill>
            <a:srgbClr val="014F67"/>
          </a:solidFill>
          <a:latin typeface="Segoe UI" pitchFamily="34" charset="0"/>
          <a:ea typeface="+mn-ea"/>
          <a:cs typeface="Segoe UI" pitchFamily="34" charset="0"/>
        </a:defRPr>
      </a:lvl2pPr>
      <a:lvl3pPr marL="1142971" indent="-228594"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E0EB2-148B-6B4A-98CA-80BFA020F31A}" type="datetimeFigureOut">
              <a:rPr lang="en-US" smtClean="0"/>
              <a:t>5/17/18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FF11F-6EC4-E342-A0FC-B405FCE5066E}" type="slidenum">
              <a:rPr lang="en-US" smtClean="0"/>
              <a:t>‹#›</a:t>
            </a:fld>
            <a:endParaRPr lang="en-US"/>
          </a:p>
        </p:txBody>
      </p:sp>
    </p:spTree>
    <p:extLst>
      <p:ext uri="{BB962C8B-B14F-4D97-AF65-F5344CB8AC3E}">
        <p14:creationId xmlns:p14="http://schemas.microsoft.com/office/powerpoint/2010/main" val="341220343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8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png"/><Relationship Id="rId7" Type="http://schemas.openxmlformats.org/officeDocument/2006/relationships/image" Target="../media/image64.tiff"/><Relationship Id="rId2" Type="http://schemas.openxmlformats.org/officeDocument/2006/relationships/image" Target="../media/image59.png"/><Relationship Id="rId1" Type="http://schemas.openxmlformats.org/officeDocument/2006/relationships/slideLayout" Target="../slideLayouts/slideLayout64.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jpeg"/><Relationship Id="rId9" Type="http://schemas.openxmlformats.org/officeDocument/2006/relationships/image" Target="../media/image66.tiff"/></Relationships>
</file>

<file path=ppt/slides/_rels/slide1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tiff"/></Relationships>
</file>

<file path=ppt/slides/_rels/slide3.xml.rels><?xml version="1.0" encoding="UTF-8" standalone="yes"?>
<Relationships xmlns="http://schemas.openxmlformats.org/package/2006/relationships"><Relationship Id="rId3" Type="http://schemas.openxmlformats.org/officeDocument/2006/relationships/image" Target="../media/image27.(nul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6.tiff"/><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8.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tiff"/><Relationship Id="rId2" Type="http://schemas.openxmlformats.org/officeDocument/2006/relationships/image" Target="../media/image42.tiff"/><Relationship Id="rId1" Type="http://schemas.openxmlformats.org/officeDocument/2006/relationships/slideLayout" Target="../slideLayouts/slideLayout10.xml"/><Relationship Id="rId6" Type="http://schemas.openxmlformats.org/officeDocument/2006/relationships/image" Target="../media/image45.tiff"/><Relationship Id="rId5" Type="http://schemas.openxmlformats.org/officeDocument/2006/relationships/image" Target="../media/image4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tif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9.tiff"/><Relationship Id="rId5" Type="http://schemas.openxmlformats.org/officeDocument/2006/relationships/image" Target="../media/image48.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49261" y="1582615"/>
            <a:ext cx="7411757" cy="1559169"/>
          </a:xfrm>
        </p:spPr>
        <p:txBody>
          <a:bodyPr>
            <a:noAutofit/>
          </a:bodyPr>
          <a:lstStyle/>
          <a:p>
            <a:r>
              <a:rPr lang="en-US" sz="3200" dirty="0"/>
              <a:t>From Faucet Flows a Torrent!</a:t>
            </a:r>
          </a:p>
          <a:p>
            <a:r>
              <a:rPr lang="en-US" sz="2400" i="1" dirty="0"/>
              <a:t>NoviFlow NoviWare for Tofino:</a:t>
            </a:r>
            <a:br>
              <a:rPr lang="en-US" sz="2400" i="1" dirty="0"/>
            </a:br>
            <a:r>
              <a:rPr lang="en-US" sz="2400" i="1" dirty="0"/>
              <a:t>Faucet on a 6.5 </a:t>
            </a:r>
            <a:r>
              <a:rPr lang="en-US" sz="2400" i="1" dirty="0" err="1"/>
              <a:t>Tbps</a:t>
            </a:r>
            <a:r>
              <a:rPr lang="en-US" sz="2400" i="1" dirty="0"/>
              <a:t> Programmable Fabric </a:t>
            </a:r>
            <a:endParaRPr lang="fr-CA" sz="2400" i="1" dirty="0"/>
          </a:p>
        </p:txBody>
      </p:sp>
      <p:sp>
        <p:nvSpPr>
          <p:cNvPr id="3" name="Text Placeholder 2"/>
          <p:cNvSpPr>
            <a:spLocks noGrp="1"/>
          </p:cNvSpPr>
          <p:nvPr>
            <p:ph type="body" sz="quarter" idx="11"/>
          </p:nvPr>
        </p:nvSpPr>
        <p:spPr/>
        <p:txBody>
          <a:bodyPr>
            <a:normAutofit lnSpcReduction="10000"/>
          </a:bodyPr>
          <a:lstStyle/>
          <a:p>
            <a:r>
              <a:rPr lang="fr-CA" dirty="0"/>
              <a:t>May 18, 2018</a:t>
            </a:r>
          </a:p>
        </p:txBody>
      </p:sp>
      <p:pic>
        <p:nvPicPr>
          <p:cNvPr id="4" name="Picture 3">
            <a:extLst>
              <a:ext uri="{FF2B5EF4-FFF2-40B4-BE49-F238E27FC236}">
                <a16:creationId xmlns:a16="http://schemas.microsoft.com/office/drawing/2014/main" id="{96F805CE-AD89-5546-984E-02F41604847B}"/>
              </a:ext>
            </a:extLst>
          </p:cNvPr>
          <p:cNvPicPr>
            <a:picLocks noChangeAspect="1"/>
          </p:cNvPicPr>
          <p:nvPr/>
        </p:nvPicPr>
        <p:blipFill rotWithShape="1">
          <a:blip r:embed="rId2"/>
          <a:srcRect l="2221"/>
          <a:stretch/>
        </p:blipFill>
        <p:spPr>
          <a:xfrm>
            <a:off x="5802282" y="221095"/>
            <a:ext cx="4513811" cy="1144466"/>
          </a:xfrm>
          <a:prstGeom prst="rect">
            <a:avLst/>
          </a:prstGeom>
        </p:spPr>
      </p:pic>
    </p:spTree>
    <p:extLst>
      <p:ext uri="{BB962C8B-B14F-4D97-AF65-F5344CB8AC3E}">
        <p14:creationId xmlns:p14="http://schemas.microsoft.com/office/powerpoint/2010/main" val="75852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0" y="0"/>
            <a:ext cx="12191997" cy="633046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2700000" scaled="1"/>
            <a:tileRect/>
          </a:gradFill>
          <a:ln>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19456" y="2036064"/>
            <a:ext cx="11862816" cy="362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9601" y="390570"/>
            <a:ext cx="10515600" cy="615949"/>
          </a:xfrm>
        </p:spPr>
        <p:txBody>
          <a:bodyPr>
            <a:normAutofit fontScale="90000"/>
          </a:bodyPr>
          <a:lstStyle/>
          <a:p>
            <a:r>
              <a:rPr lang="en-US" i="1" dirty="0">
                <a:solidFill>
                  <a:schemeClr val="bg1"/>
                </a:solidFill>
              </a:rPr>
              <a:t>Use Case: Ethernet Access, Aggregation and Core</a:t>
            </a:r>
          </a:p>
        </p:txBody>
      </p:sp>
      <p:sp>
        <p:nvSpPr>
          <p:cNvPr id="49" name="TextBox 48"/>
          <p:cNvSpPr txBox="1"/>
          <p:nvPr/>
        </p:nvSpPr>
        <p:spPr>
          <a:xfrm>
            <a:off x="606097" y="1078748"/>
            <a:ext cx="10069127"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Broadband Access (BNG/EPC), Gateways, WAN Edge/Core </a:t>
            </a:r>
          </a:p>
        </p:txBody>
      </p:sp>
      <p:sp>
        <p:nvSpPr>
          <p:cNvPr id="73" name="TextBox 72">
            <a:extLst>
              <a:ext uri="{FF2B5EF4-FFF2-40B4-BE49-F238E27FC236}">
                <a16:creationId xmlns:a16="http://schemas.microsoft.com/office/drawing/2014/main" id="{07000A6D-CF7A-4C22-B565-77FD36B3B970}"/>
              </a:ext>
            </a:extLst>
          </p:cNvPr>
          <p:cNvSpPr txBox="1"/>
          <p:nvPr/>
        </p:nvSpPr>
        <p:spPr>
          <a:xfrm>
            <a:off x="9920380" y="1530210"/>
            <a:ext cx="641329" cy="338554"/>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CORE</a:t>
            </a:r>
            <a:endParaRPr kumimoji="0" lang="en-US" sz="11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271C7DD4-F8EA-4380-8185-320F72F237F6}"/>
              </a:ext>
            </a:extLst>
          </p:cNvPr>
          <p:cNvCxnSpPr>
            <a:cxnSpLocks/>
          </p:cNvCxnSpPr>
          <p:nvPr/>
        </p:nvCxnSpPr>
        <p:spPr>
          <a:xfrm>
            <a:off x="8197267" y="1642053"/>
            <a:ext cx="0" cy="521594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EFD1201-8A5D-470D-AAE7-247AD400E814}"/>
              </a:ext>
            </a:extLst>
          </p:cNvPr>
          <p:cNvCxnSpPr>
            <a:cxnSpLocks/>
          </p:cNvCxnSpPr>
          <p:nvPr/>
        </p:nvCxnSpPr>
        <p:spPr>
          <a:xfrm>
            <a:off x="3521609" y="1627205"/>
            <a:ext cx="0" cy="521594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2B9A17D-AAB8-401A-A56D-EE8BB31C488F}"/>
              </a:ext>
            </a:extLst>
          </p:cNvPr>
          <p:cNvSpPr txBox="1"/>
          <p:nvPr/>
        </p:nvSpPr>
        <p:spPr>
          <a:xfrm>
            <a:off x="1362311" y="1567559"/>
            <a:ext cx="807978" cy="338554"/>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ACCESS</a:t>
            </a:r>
          </a:p>
        </p:txBody>
      </p:sp>
      <p:sp>
        <p:nvSpPr>
          <p:cNvPr id="77" name="TextBox 76">
            <a:extLst>
              <a:ext uri="{FF2B5EF4-FFF2-40B4-BE49-F238E27FC236}">
                <a16:creationId xmlns:a16="http://schemas.microsoft.com/office/drawing/2014/main" id="{247061BF-7364-4544-BE58-88A5633F163F}"/>
              </a:ext>
            </a:extLst>
          </p:cNvPr>
          <p:cNvSpPr txBox="1"/>
          <p:nvPr/>
        </p:nvSpPr>
        <p:spPr>
          <a:xfrm>
            <a:off x="5205770" y="1585750"/>
            <a:ext cx="1424685" cy="338554"/>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AGGREGATION</a:t>
            </a:r>
          </a:p>
        </p:txBody>
      </p:sp>
      <p:sp>
        <p:nvSpPr>
          <p:cNvPr id="50" name="TextBox 49"/>
          <p:cNvSpPr txBox="1"/>
          <p:nvPr/>
        </p:nvSpPr>
        <p:spPr>
          <a:xfrm>
            <a:off x="1383636" y="2817626"/>
            <a:ext cx="744114" cy="2616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NS-21100</a:t>
            </a:r>
          </a:p>
        </p:txBody>
      </p:sp>
      <p:grpSp>
        <p:nvGrpSpPr>
          <p:cNvPr id="101" name="Group 100">
            <a:extLst>
              <a:ext uri="{FF2B5EF4-FFF2-40B4-BE49-F238E27FC236}">
                <a16:creationId xmlns:a16="http://schemas.microsoft.com/office/drawing/2014/main" id="{C2730F43-CE2C-4EE2-AA3E-BE66474264B8}"/>
              </a:ext>
            </a:extLst>
          </p:cNvPr>
          <p:cNvGrpSpPr/>
          <p:nvPr/>
        </p:nvGrpSpPr>
        <p:grpSpPr>
          <a:xfrm>
            <a:off x="341758" y="2727710"/>
            <a:ext cx="2300999" cy="825179"/>
            <a:chOff x="1190857" y="3352995"/>
            <a:chExt cx="2300999" cy="825179"/>
          </a:xfrm>
        </p:grpSpPr>
        <p:pic>
          <p:nvPicPr>
            <p:cNvPr id="102" name="Picture 101">
              <a:extLst>
                <a:ext uri="{FF2B5EF4-FFF2-40B4-BE49-F238E27FC236}">
                  <a16:creationId xmlns:a16="http://schemas.microsoft.com/office/drawing/2014/main" id="{44B5C0AF-9D66-4904-9010-3660502200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2426" y="3352995"/>
              <a:ext cx="1629430" cy="504188"/>
            </a:xfrm>
            <a:prstGeom prst="rect">
              <a:avLst/>
            </a:prstGeom>
          </p:spPr>
        </p:pic>
        <p:grpSp>
          <p:nvGrpSpPr>
            <p:cNvPr id="103" name="Group 102">
              <a:extLst>
                <a:ext uri="{FF2B5EF4-FFF2-40B4-BE49-F238E27FC236}">
                  <a16:creationId xmlns:a16="http://schemas.microsoft.com/office/drawing/2014/main" id="{5345CB72-7EBA-447F-BEF4-04BFA0CEF245}"/>
                </a:ext>
              </a:extLst>
            </p:cNvPr>
            <p:cNvGrpSpPr/>
            <p:nvPr/>
          </p:nvGrpSpPr>
          <p:grpSpPr>
            <a:xfrm>
              <a:off x="1190857" y="3633821"/>
              <a:ext cx="1943410" cy="544353"/>
              <a:chOff x="1229454" y="4671468"/>
              <a:chExt cx="1943410" cy="544353"/>
            </a:xfrm>
          </p:grpSpPr>
          <p:grpSp>
            <p:nvGrpSpPr>
              <p:cNvPr id="104" name="Group 103">
                <a:extLst>
                  <a:ext uri="{FF2B5EF4-FFF2-40B4-BE49-F238E27FC236}">
                    <a16:creationId xmlns:a16="http://schemas.microsoft.com/office/drawing/2014/main" id="{7FC9DA49-A25B-4A7E-BA1A-C3566A08D57E}"/>
                  </a:ext>
                </a:extLst>
              </p:cNvPr>
              <p:cNvGrpSpPr/>
              <p:nvPr/>
            </p:nvGrpSpPr>
            <p:grpSpPr>
              <a:xfrm>
                <a:off x="1229454" y="4671468"/>
                <a:ext cx="671569" cy="544353"/>
                <a:chOff x="8007955" y="1995793"/>
                <a:chExt cx="671569" cy="544353"/>
              </a:xfrm>
            </p:grpSpPr>
            <p:sp>
              <p:nvSpPr>
                <p:cNvPr id="106" name="Arrow: Left-Right 105">
                  <a:extLst>
                    <a:ext uri="{FF2B5EF4-FFF2-40B4-BE49-F238E27FC236}">
                      <a16:creationId xmlns:a16="http://schemas.microsoft.com/office/drawing/2014/main" id="{97EF0442-B86A-40F2-BB14-B79F9CE9A0AC}"/>
                    </a:ext>
                  </a:extLst>
                </p:cNvPr>
                <p:cNvSpPr/>
                <p:nvPr/>
              </p:nvSpPr>
              <p:spPr>
                <a:xfrm>
                  <a:off x="8102008" y="1995793"/>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EEF870C1-F603-4126-A9F2-93F04B10ABEA}"/>
                    </a:ext>
                  </a:extLst>
                </p:cNvPr>
                <p:cNvSpPr txBox="1"/>
                <p:nvPr/>
              </p:nvSpPr>
              <p:spPr>
                <a:xfrm>
                  <a:off x="8007955" y="2232369"/>
                  <a:ext cx="651140" cy="307777"/>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48x1G</a:t>
                  </a:r>
                </a:p>
              </p:txBody>
            </p:sp>
          </p:grpSp>
          <p:sp>
            <p:nvSpPr>
              <p:cNvPr id="105" name="TextBox 104">
                <a:extLst>
                  <a:ext uri="{FF2B5EF4-FFF2-40B4-BE49-F238E27FC236}">
                    <a16:creationId xmlns:a16="http://schemas.microsoft.com/office/drawing/2014/main" id="{72C92487-F282-4261-A264-132A49D80C61}"/>
                  </a:ext>
                </a:extLst>
              </p:cNvPr>
              <p:cNvSpPr txBox="1"/>
              <p:nvPr/>
            </p:nvSpPr>
            <p:spPr>
              <a:xfrm>
                <a:off x="2003954" y="4899756"/>
                <a:ext cx="1168910" cy="2616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NoviSwitch 2150</a:t>
                </a:r>
              </a:p>
            </p:txBody>
          </p:sp>
        </p:grpSp>
      </p:grpSp>
      <p:sp>
        <p:nvSpPr>
          <p:cNvPr id="108" name="Arrow: Left-Right 107">
            <a:extLst>
              <a:ext uri="{FF2B5EF4-FFF2-40B4-BE49-F238E27FC236}">
                <a16:creationId xmlns:a16="http://schemas.microsoft.com/office/drawing/2014/main" id="{0D1D9FB1-D66A-473D-B0C0-56AED09377AC}"/>
              </a:ext>
            </a:extLst>
          </p:cNvPr>
          <p:cNvSpPr/>
          <p:nvPr/>
        </p:nvSpPr>
        <p:spPr>
          <a:xfrm>
            <a:off x="2673143" y="3008535"/>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5173C34C-88E1-49AE-AE6E-ADE85425E7C1}"/>
              </a:ext>
            </a:extLst>
          </p:cNvPr>
          <p:cNvSpPr txBox="1"/>
          <p:nvPr/>
        </p:nvSpPr>
        <p:spPr>
          <a:xfrm>
            <a:off x="2622289" y="3245274"/>
            <a:ext cx="651140" cy="307777"/>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2x40G</a:t>
            </a:r>
          </a:p>
        </p:txBody>
      </p:sp>
      <p:grpSp>
        <p:nvGrpSpPr>
          <p:cNvPr id="12" name="Group 11">
            <a:extLst>
              <a:ext uri="{FF2B5EF4-FFF2-40B4-BE49-F238E27FC236}">
                <a16:creationId xmlns:a16="http://schemas.microsoft.com/office/drawing/2014/main" id="{77B2B028-0936-4413-844C-145A139B7869}"/>
              </a:ext>
            </a:extLst>
          </p:cNvPr>
          <p:cNvGrpSpPr/>
          <p:nvPr/>
        </p:nvGrpSpPr>
        <p:grpSpPr>
          <a:xfrm>
            <a:off x="202250" y="4469076"/>
            <a:ext cx="2999104" cy="1007731"/>
            <a:chOff x="985730" y="4187250"/>
            <a:chExt cx="2999103" cy="1007729"/>
          </a:xfrm>
        </p:grpSpPr>
        <p:sp>
          <p:nvSpPr>
            <p:cNvPr id="55" name="TextBox 54"/>
            <p:cNvSpPr txBox="1"/>
            <p:nvPr/>
          </p:nvSpPr>
          <p:spPr>
            <a:xfrm>
              <a:off x="2137623" y="4187250"/>
              <a:ext cx="744114" cy="2616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NS-21100</a:t>
              </a:r>
            </a:p>
          </p:txBody>
        </p:sp>
        <p:grpSp>
          <p:nvGrpSpPr>
            <p:cNvPr id="7" name="Group 6">
              <a:extLst>
                <a:ext uri="{FF2B5EF4-FFF2-40B4-BE49-F238E27FC236}">
                  <a16:creationId xmlns:a16="http://schemas.microsoft.com/office/drawing/2014/main" id="{5FF68E3F-2194-463D-82BC-D595613C750D}"/>
                </a:ext>
              </a:extLst>
            </p:cNvPr>
            <p:cNvGrpSpPr/>
            <p:nvPr/>
          </p:nvGrpSpPr>
          <p:grpSpPr>
            <a:xfrm>
              <a:off x="985730" y="4251536"/>
              <a:ext cx="2363015" cy="933008"/>
              <a:chOff x="1086145" y="4300592"/>
              <a:chExt cx="2363015" cy="933008"/>
            </a:xfrm>
          </p:grpSpPr>
          <p:grpSp>
            <p:nvGrpSpPr>
              <p:cNvPr id="6" name="Group 5">
                <a:extLst>
                  <a:ext uri="{FF2B5EF4-FFF2-40B4-BE49-F238E27FC236}">
                    <a16:creationId xmlns:a16="http://schemas.microsoft.com/office/drawing/2014/main" id="{7213239B-5F99-4F7B-97F2-78CFF3BF27D1}"/>
                  </a:ext>
                </a:extLst>
              </p:cNvPr>
              <p:cNvGrpSpPr/>
              <p:nvPr/>
            </p:nvGrpSpPr>
            <p:grpSpPr>
              <a:xfrm>
                <a:off x="1086145" y="4300592"/>
                <a:ext cx="2363015" cy="933008"/>
                <a:chOff x="1047548" y="4448860"/>
                <a:chExt cx="2363015" cy="933008"/>
              </a:xfrm>
            </p:grpSpPr>
            <p:grpSp>
              <p:nvGrpSpPr>
                <p:cNvPr id="39" name="Group 38"/>
                <p:cNvGrpSpPr/>
                <p:nvPr/>
              </p:nvGrpSpPr>
              <p:grpSpPr>
                <a:xfrm>
                  <a:off x="1047548" y="4797694"/>
                  <a:ext cx="734565" cy="584174"/>
                  <a:chOff x="7864646" y="1973751"/>
                  <a:chExt cx="734565" cy="584174"/>
                </a:xfrm>
              </p:grpSpPr>
              <p:sp>
                <p:nvSpPr>
                  <p:cNvPr id="40" name="Arrow: Left-Right 39"/>
                  <p:cNvSpPr/>
                  <p:nvPr/>
                </p:nvSpPr>
                <p:spPr>
                  <a:xfrm>
                    <a:off x="8021695" y="1973751"/>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7864646" y="2250148"/>
                    <a:ext cx="651140" cy="307777"/>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96x1G</a:t>
                    </a:r>
                  </a:p>
                </p:txBody>
              </p:sp>
            </p:grpSp>
            <p:pic>
              <p:nvPicPr>
                <p:cNvPr id="5" name="Picture 4">
                  <a:extLst>
                    <a:ext uri="{FF2B5EF4-FFF2-40B4-BE49-F238E27FC236}">
                      <a16:creationId xmlns:a16="http://schemas.microsoft.com/office/drawing/2014/main" id="{3B1BAB18-2AF1-4275-A740-D1714DE49B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3829" y="4448860"/>
                  <a:ext cx="1586734" cy="618279"/>
                </a:xfrm>
                <a:prstGeom prst="rect">
                  <a:avLst/>
                </a:prstGeom>
              </p:spPr>
            </p:pic>
          </p:grpSp>
          <p:sp>
            <p:nvSpPr>
              <p:cNvPr id="83" name="TextBox 82">
                <a:extLst>
                  <a:ext uri="{FF2B5EF4-FFF2-40B4-BE49-F238E27FC236}">
                    <a16:creationId xmlns:a16="http://schemas.microsoft.com/office/drawing/2014/main" id="{C2F0AF2A-2BAC-4794-A9CE-0F33715F9B2E}"/>
                  </a:ext>
                </a:extLst>
              </p:cNvPr>
              <p:cNvSpPr txBox="1"/>
              <p:nvPr/>
            </p:nvSpPr>
            <p:spPr>
              <a:xfrm>
                <a:off x="1933042" y="4923225"/>
                <a:ext cx="1241045" cy="26160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NoviSwitch 21100</a:t>
                </a:r>
              </a:p>
            </p:txBody>
          </p:sp>
        </p:grpSp>
        <p:sp>
          <p:nvSpPr>
            <p:cNvPr id="121" name="Arrow: Left-Right 120">
              <a:extLst>
                <a:ext uri="{FF2B5EF4-FFF2-40B4-BE49-F238E27FC236}">
                  <a16:creationId xmlns:a16="http://schemas.microsoft.com/office/drawing/2014/main" id="{046709A8-64CB-48FC-B2E3-072FEF25C678}"/>
                </a:ext>
              </a:extLst>
            </p:cNvPr>
            <p:cNvSpPr/>
            <p:nvPr/>
          </p:nvSpPr>
          <p:spPr>
            <a:xfrm>
              <a:off x="3390461" y="4606897"/>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060856A9-6469-439C-9CF8-F05432804C17}"/>
                </a:ext>
              </a:extLst>
            </p:cNvPr>
            <p:cNvSpPr txBox="1"/>
            <p:nvPr/>
          </p:nvSpPr>
          <p:spPr>
            <a:xfrm>
              <a:off x="3333693" y="4887203"/>
              <a:ext cx="651140" cy="307776"/>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4x40G</a:t>
              </a:r>
            </a:p>
          </p:txBody>
        </p:sp>
      </p:grpSp>
      <p:grpSp>
        <p:nvGrpSpPr>
          <p:cNvPr id="13" name="Group 12">
            <a:extLst>
              <a:ext uri="{FF2B5EF4-FFF2-40B4-BE49-F238E27FC236}">
                <a16:creationId xmlns:a16="http://schemas.microsoft.com/office/drawing/2014/main" id="{93636069-3F31-4F3B-AEB7-29E08ACBF5B3}"/>
              </a:ext>
            </a:extLst>
          </p:cNvPr>
          <p:cNvGrpSpPr/>
          <p:nvPr/>
        </p:nvGrpSpPr>
        <p:grpSpPr>
          <a:xfrm>
            <a:off x="4412732" y="2705874"/>
            <a:ext cx="2999701" cy="859051"/>
            <a:chOff x="4328518" y="2050325"/>
            <a:chExt cx="2999699" cy="859049"/>
          </a:xfrm>
        </p:grpSpPr>
        <p:grpSp>
          <p:nvGrpSpPr>
            <p:cNvPr id="61" name="Group 60">
              <a:extLst>
                <a:ext uri="{FF2B5EF4-FFF2-40B4-BE49-F238E27FC236}">
                  <a16:creationId xmlns:a16="http://schemas.microsoft.com/office/drawing/2014/main" id="{3C3F16F0-6196-4DD9-B3B2-F1F36D40E9A3}"/>
                </a:ext>
              </a:extLst>
            </p:cNvPr>
            <p:cNvGrpSpPr/>
            <p:nvPr/>
          </p:nvGrpSpPr>
          <p:grpSpPr>
            <a:xfrm>
              <a:off x="5048289" y="2050325"/>
              <a:ext cx="1649290" cy="771943"/>
              <a:chOff x="10392691" y="4291392"/>
              <a:chExt cx="1649290" cy="771943"/>
            </a:xfrm>
          </p:grpSpPr>
          <p:pic>
            <p:nvPicPr>
              <p:cNvPr id="62" name="Picture 61">
                <a:extLst>
                  <a:ext uri="{FF2B5EF4-FFF2-40B4-BE49-F238E27FC236}">
                    <a16:creationId xmlns:a16="http://schemas.microsoft.com/office/drawing/2014/main" id="{06BF79C8-71FF-418B-A602-A366F81481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2691" y="4291392"/>
                <a:ext cx="1649290" cy="510333"/>
              </a:xfrm>
              <a:prstGeom prst="rect">
                <a:avLst/>
              </a:prstGeom>
            </p:spPr>
          </p:pic>
          <p:sp>
            <p:nvSpPr>
              <p:cNvPr id="63" name="TextBox 62">
                <a:extLst>
                  <a:ext uri="{FF2B5EF4-FFF2-40B4-BE49-F238E27FC236}">
                    <a16:creationId xmlns:a16="http://schemas.microsoft.com/office/drawing/2014/main" id="{2C2A1D24-81EF-4323-9C2A-74EEF19316C4}"/>
                  </a:ext>
                </a:extLst>
              </p:cNvPr>
              <p:cNvSpPr txBox="1"/>
              <p:nvPr/>
            </p:nvSpPr>
            <p:spPr>
              <a:xfrm>
                <a:off x="10565555" y="4801726"/>
                <a:ext cx="1168909" cy="26160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NoviSwitch 2128</a:t>
                </a:r>
              </a:p>
            </p:txBody>
          </p:sp>
        </p:grpSp>
        <p:sp>
          <p:nvSpPr>
            <p:cNvPr id="134" name="Arrow: Left-Right 133">
              <a:extLst>
                <a:ext uri="{FF2B5EF4-FFF2-40B4-BE49-F238E27FC236}">
                  <a16:creationId xmlns:a16="http://schemas.microsoft.com/office/drawing/2014/main" id="{B4227D09-C5AE-4F55-804F-899E2F91D078}"/>
                </a:ext>
              </a:extLst>
            </p:cNvPr>
            <p:cNvSpPr/>
            <p:nvPr/>
          </p:nvSpPr>
          <p:spPr>
            <a:xfrm>
              <a:off x="4437725" y="2346010"/>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TextBox 134">
              <a:extLst>
                <a:ext uri="{FF2B5EF4-FFF2-40B4-BE49-F238E27FC236}">
                  <a16:creationId xmlns:a16="http://schemas.microsoft.com/office/drawing/2014/main" id="{7520F233-4EE9-4B98-88B0-7D921BF6376C}"/>
                </a:ext>
              </a:extLst>
            </p:cNvPr>
            <p:cNvSpPr txBox="1"/>
            <p:nvPr/>
          </p:nvSpPr>
          <p:spPr>
            <a:xfrm>
              <a:off x="4328518" y="2578426"/>
              <a:ext cx="742511" cy="307776"/>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24x10G</a:t>
              </a:r>
            </a:p>
          </p:txBody>
        </p:sp>
        <p:sp>
          <p:nvSpPr>
            <p:cNvPr id="136" name="Arrow: Left-Right 135">
              <a:extLst>
                <a:ext uri="{FF2B5EF4-FFF2-40B4-BE49-F238E27FC236}">
                  <a16:creationId xmlns:a16="http://schemas.microsoft.com/office/drawing/2014/main" id="{EFF9AB86-4D9D-41DA-82AF-AF31D9909331}"/>
                </a:ext>
              </a:extLst>
            </p:cNvPr>
            <p:cNvSpPr/>
            <p:nvPr/>
          </p:nvSpPr>
          <p:spPr>
            <a:xfrm>
              <a:off x="6707688" y="2354153"/>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9BBE78B0-BE33-480B-9720-10D4D58F2F3C}"/>
                </a:ext>
              </a:extLst>
            </p:cNvPr>
            <p:cNvSpPr txBox="1"/>
            <p:nvPr/>
          </p:nvSpPr>
          <p:spPr>
            <a:xfrm>
              <a:off x="6677077" y="2601598"/>
              <a:ext cx="651140" cy="307776"/>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4x40G</a:t>
              </a:r>
            </a:p>
          </p:txBody>
        </p:sp>
      </p:grpSp>
      <p:grpSp>
        <p:nvGrpSpPr>
          <p:cNvPr id="170" name="Group 169">
            <a:extLst>
              <a:ext uri="{FF2B5EF4-FFF2-40B4-BE49-F238E27FC236}">
                <a16:creationId xmlns:a16="http://schemas.microsoft.com/office/drawing/2014/main" id="{3B4B6829-0AB6-4D32-AE10-2F056E861B26}"/>
              </a:ext>
            </a:extLst>
          </p:cNvPr>
          <p:cNvGrpSpPr/>
          <p:nvPr/>
        </p:nvGrpSpPr>
        <p:grpSpPr>
          <a:xfrm>
            <a:off x="4333600" y="4692195"/>
            <a:ext cx="3027561" cy="817044"/>
            <a:chOff x="4150774" y="5404769"/>
            <a:chExt cx="3027561" cy="817044"/>
          </a:xfrm>
        </p:grpSpPr>
        <p:grpSp>
          <p:nvGrpSpPr>
            <p:cNvPr id="171" name="Group 170">
              <a:extLst>
                <a:ext uri="{FF2B5EF4-FFF2-40B4-BE49-F238E27FC236}">
                  <a16:creationId xmlns:a16="http://schemas.microsoft.com/office/drawing/2014/main" id="{7E9D014A-1719-4A98-BA4F-9163845A53D2}"/>
                </a:ext>
              </a:extLst>
            </p:cNvPr>
            <p:cNvGrpSpPr/>
            <p:nvPr/>
          </p:nvGrpSpPr>
          <p:grpSpPr>
            <a:xfrm>
              <a:off x="4884427" y="5404769"/>
              <a:ext cx="1649290" cy="754487"/>
              <a:chOff x="4392229" y="4597518"/>
              <a:chExt cx="1649290" cy="754487"/>
            </a:xfrm>
          </p:grpSpPr>
          <p:sp>
            <p:nvSpPr>
              <p:cNvPr id="177" name="TextBox 176">
                <a:extLst>
                  <a:ext uri="{FF2B5EF4-FFF2-40B4-BE49-F238E27FC236}">
                    <a16:creationId xmlns:a16="http://schemas.microsoft.com/office/drawing/2014/main" id="{65D56620-0E7D-409D-82D3-D7EAE7CB4F0B}"/>
                  </a:ext>
                </a:extLst>
              </p:cNvPr>
              <p:cNvSpPr txBox="1"/>
              <p:nvPr/>
            </p:nvSpPr>
            <p:spPr>
              <a:xfrm>
                <a:off x="4565093" y="5090395"/>
                <a:ext cx="1168910" cy="2616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NoviSwitch 2122</a:t>
                </a:r>
              </a:p>
            </p:txBody>
          </p:sp>
          <p:pic>
            <p:nvPicPr>
              <p:cNvPr id="178" name="Picture 177">
                <a:extLst>
                  <a:ext uri="{FF2B5EF4-FFF2-40B4-BE49-F238E27FC236}">
                    <a16:creationId xmlns:a16="http://schemas.microsoft.com/office/drawing/2014/main" id="{A7AB8967-59F7-4672-8AD0-F26A06E7FC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2229" y="4597518"/>
                <a:ext cx="1649290" cy="494496"/>
              </a:xfrm>
              <a:prstGeom prst="rect">
                <a:avLst/>
              </a:prstGeom>
            </p:spPr>
          </p:pic>
        </p:grpSp>
        <p:grpSp>
          <p:nvGrpSpPr>
            <p:cNvPr id="172" name="Group 171">
              <a:extLst>
                <a:ext uri="{FF2B5EF4-FFF2-40B4-BE49-F238E27FC236}">
                  <a16:creationId xmlns:a16="http://schemas.microsoft.com/office/drawing/2014/main" id="{55459683-E416-4F5A-AC96-3E0AA3487B9E}"/>
                </a:ext>
              </a:extLst>
            </p:cNvPr>
            <p:cNvGrpSpPr/>
            <p:nvPr/>
          </p:nvGrpSpPr>
          <p:grpSpPr>
            <a:xfrm>
              <a:off x="4150774" y="5646643"/>
              <a:ext cx="3027561" cy="575170"/>
              <a:chOff x="4304426" y="2346010"/>
              <a:chExt cx="3027561" cy="575170"/>
            </a:xfrm>
          </p:grpSpPr>
          <p:sp>
            <p:nvSpPr>
              <p:cNvPr id="173" name="Arrow: Left-Right 172">
                <a:extLst>
                  <a:ext uri="{FF2B5EF4-FFF2-40B4-BE49-F238E27FC236}">
                    <a16:creationId xmlns:a16="http://schemas.microsoft.com/office/drawing/2014/main" id="{BA4F9479-D0BD-471C-9AFE-7DEEDD137DF1}"/>
                  </a:ext>
                </a:extLst>
              </p:cNvPr>
              <p:cNvSpPr/>
              <p:nvPr/>
            </p:nvSpPr>
            <p:spPr>
              <a:xfrm>
                <a:off x="4437725" y="2346010"/>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57BB91BA-F84A-48F2-A8A2-2EA61A096270}"/>
                  </a:ext>
                </a:extLst>
              </p:cNvPr>
              <p:cNvSpPr txBox="1"/>
              <p:nvPr/>
            </p:nvSpPr>
            <p:spPr>
              <a:xfrm>
                <a:off x="4304426" y="2578746"/>
                <a:ext cx="742511" cy="307777"/>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20x10G</a:t>
                </a:r>
              </a:p>
            </p:txBody>
          </p:sp>
          <p:sp>
            <p:nvSpPr>
              <p:cNvPr id="175" name="Arrow: Left-Right 174">
                <a:extLst>
                  <a:ext uri="{FF2B5EF4-FFF2-40B4-BE49-F238E27FC236}">
                    <a16:creationId xmlns:a16="http://schemas.microsoft.com/office/drawing/2014/main" id="{C215BF43-318B-4F07-BFB0-C67D1DFDFC29}"/>
                  </a:ext>
                </a:extLst>
              </p:cNvPr>
              <p:cNvSpPr/>
              <p:nvPr/>
            </p:nvSpPr>
            <p:spPr>
              <a:xfrm>
                <a:off x="6707688" y="2354153"/>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111CC0FD-604F-450D-B03B-547216288795}"/>
                  </a:ext>
                </a:extLst>
              </p:cNvPr>
              <p:cNvSpPr txBox="1"/>
              <p:nvPr/>
            </p:nvSpPr>
            <p:spPr>
              <a:xfrm>
                <a:off x="6589476" y="2613403"/>
                <a:ext cx="742511" cy="307777"/>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2x100G</a:t>
                </a:r>
              </a:p>
            </p:txBody>
          </p:sp>
        </p:grpSp>
      </p:grpSp>
      <p:grpSp>
        <p:nvGrpSpPr>
          <p:cNvPr id="21" name="Group 20">
            <a:extLst>
              <a:ext uri="{FF2B5EF4-FFF2-40B4-BE49-F238E27FC236}">
                <a16:creationId xmlns:a16="http://schemas.microsoft.com/office/drawing/2014/main" id="{362A800A-4608-4E4B-9E8A-D86F11A45E6B}"/>
              </a:ext>
            </a:extLst>
          </p:cNvPr>
          <p:cNvGrpSpPr/>
          <p:nvPr/>
        </p:nvGrpSpPr>
        <p:grpSpPr>
          <a:xfrm>
            <a:off x="8892977" y="2721727"/>
            <a:ext cx="2350027" cy="1004539"/>
            <a:chOff x="8811520" y="3481551"/>
            <a:chExt cx="2350026" cy="1004538"/>
          </a:xfrm>
        </p:grpSpPr>
        <p:grpSp>
          <p:nvGrpSpPr>
            <p:cNvPr id="67" name="Group 66">
              <a:extLst>
                <a:ext uri="{FF2B5EF4-FFF2-40B4-BE49-F238E27FC236}">
                  <a16:creationId xmlns:a16="http://schemas.microsoft.com/office/drawing/2014/main" id="{4C3582A5-77E7-45C9-9ADF-2D1812112012}"/>
                </a:ext>
              </a:extLst>
            </p:cNvPr>
            <p:cNvGrpSpPr/>
            <p:nvPr/>
          </p:nvGrpSpPr>
          <p:grpSpPr>
            <a:xfrm>
              <a:off x="9563663" y="3481551"/>
              <a:ext cx="1597883" cy="958371"/>
              <a:chOff x="9357169" y="2367484"/>
              <a:chExt cx="1597883" cy="958371"/>
            </a:xfrm>
          </p:grpSpPr>
          <p:sp>
            <p:nvSpPr>
              <p:cNvPr id="68" name="TextBox 67">
                <a:extLst>
                  <a:ext uri="{FF2B5EF4-FFF2-40B4-BE49-F238E27FC236}">
                    <a16:creationId xmlns:a16="http://schemas.microsoft.com/office/drawing/2014/main" id="{8E2D3073-D417-4D68-BE75-A8238BAAE5D2}"/>
                  </a:ext>
                </a:extLst>
              </p:cNvPr>
              <p:cNvSpPr txBox="1"/>
              <p:nvPr/>
            </p:nvSpPr>
            <p:spPr>
              <a:xfrm>
                <a:off x="9794473" y="3064245"/>
                <a:ext cx="723275" cy="261610"/>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WB-5164</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9" name="Picture 68">
                <a:extLst>
                  <a:ext uri="{FF2B5EF4-FFF2-40B4-BE49-F238E27FC236}">
                    <a16:creationId xmlns:a16="http://schemas.microsoft.com/office/drawing/2014/main" id="{734DC4B7-217A-4274-A28B-4CF92C2B2F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7169" y="2367484"/>
                <a:ext cx="1597883" cy="670449"/>
              </a:xfrm>
              <a:prstGeom prst="rect">
                <a:avLst/>
              </a:prstGeom>
            </p:spPr>
          </p:pic>
        </p:grpSp>
        <p:grpSp>
          <p:nvGrpSpPr>
            <p:cNvPr id="179" name="Group 178">
              <a:extLst>
                <a:ext uri="{FF2B5EF4-FFF2-40B4-BE49-F238E27FC236}">
                  <a16:creationId xmlns:a16="http://schemas.microsoft.com/office/drawing/2014/main" id="{BA457A48-187C-44A1-8E63-A82BCBC2BEF9}"/>
                </a:ext>
              </a:extLst>
            </p:cNvPr>
            <p:cNvGrpSpPr/>
            <p:nvPr/>
          </p:nvGrpSpPr>
          <p:grpSpPr>
            <a:xfrm>
              <a:off x="8811520" y="3907352"/>
              <a:ext cx="833883" cy="578737"/>
              <a:chOff x="4309541" y="2346010"/>
              <a:chExt cx="833883" cy="578737"/>
            </a:xfrm>
          </p:grpSpPr>
          <p:sp>
            <p:nvSpPr>
              <p:cNvPr id="181" name="Arrow: Left-Right 180">
                <a:extLst>
                  <a:ext uri="{FF2B5EF4-FFF2-40B4-BE49-F238E27FC236}">
                    <a16:creationId xmlns:a16="http://schemas.microsoft.com/office/drawing/2014/main" id="{54C2EFB8-3241-44C1-AA44-78FF2505BBAD}"/>
                  </a:ext>
                </a:extLst>
              </p:cNvPr>
              <p:cNvSpPr/>
              <p:nvPr/>
            </p:nvSpPr>
            <p:spPr>
              <a:xfrm>
                <a:off x="4437725" y="2346010"/>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3E6AB870-25A6-44DC-8B2D-B6CB0722B092}"/>
                  </a:ext>
                </a:extLst>
              </p:cNvPr>
              <p:cNvSpPr txBox="1"/>
              <p:nvPr/>
            </p:nvSpPr>
            <p:spPr>
              <a:xfrm>
                <a:off x="4309541" y="2616970"/>
                <a:ext cx="833883" cy="307777"/>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64x100G</a:t>
                </a:r>
              </a:p>
            </p:txBody>
          </p:sp>
        </p:grpSp>
      </p:grpSp>
      <p:grpSp>
        <p:nvGrpSpPr>
          <p:cNvPr id="22" name="Group 21">
            <a:extLst>
              <a:ext uri="{FF2B5EF4-FFF2-40B4-BE49-F238E27FC236}">
                <a16:creationId xmlns:a16="http://schemas.microsoft.com/office/drawing/2014/main" id="{EF08C242-9458-4590-9D1E-8F40F1E14069}"/>
              </a:ext>
            </a:extLst>
          </p:cNvPr>
          <p:cNvGrpSpPr/>
          <p:nvPr/>
        </p:nvGrpSpPr>
        <p:grpSpPr>
          <a:xfrm>
            <a:off x="8892978" y="4730678"/>
            <a:ext cx="2451883" cy="797087"/>
            <a:chOff x="9026770" y="4949979"/>
            <a:chExt cx="2451883" cy="797088"/>
          </a:xfrm>
        </p:grpSpPr>
        <p:pic>
          <p:nvPicPr>
            <p:cNvPr id="194" name="Picture 193">
              <a:extLst>
                <a:ext uri="{FF2B5EF4-FFF2-40B4-BE49-F238E27FC236}">
                  <a16:creationId xmlns:a16="http://schemas.microsoft.com/office/drawing/2014/main" id="{CFA97EE3-7DA3-4637-9D56-19410C116D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85605" y="4949979"/>
              <a:ext cx="1693048" cy="402778"/>
            </a:xfrm>
            <a:prstGeom prst="rect">
              <a:avLst/>
            </a:prstGeom>
          </p:spPr>
        </p:pic>
        <p:grpSp>
          <p:nvGrpSpPr>
            <p:cNvPr id="195" name="Group 194">
              <a:extLst>
                <a:ext uri="{FF2B5EF4-FFF2-40B4-BE49-F238E27FC236}">
                  <a16:creationId xmlns:a16="http://schemas.microsoft.com/office/drawing/2014/main" id="{192C4472-1B06-4AAD-856E-10F62417BB8B}"/>
                </a:ext>
              </a:extLst>
            </p:cNvPr>
            <p:cNvGrpSpPr/>
            <p:nvPr/>
          </p:nvGrpSpPr>
          <p:grpSpPr>
            <a:xfrm>
              <a:off x="9026770" y="5168330"/>
              <a:ext cx="1912721" cy="578737"/>
              <a:chOff x="8811520" y="3907352"/>
              <a:chExt cx="1912721" cy="578737"/>
            </a:xfrm>
          </p:grpSpPr>
          <p:sp>
            <p:nvSpPr>
              <p:cNvPr id="200" name="TextBox 199">
                <a:extLst>
                  <a:ext uri="{FF2B5EF4-FFF2-40B4-BE49-F238E27FC236}">
                    <a16:creationId xmlns:a16="http://schemas.microsoft.com/office/drawing/2014/main" id="{B484E81B-8B1D-47A6-BACF-17DED5D05183}"/>
                  </a:ext>
                </a:extLst>
              </p:cNvPr>
              <p:cNvSpPr txBox="1"/>
              <p:nvPr/>
            </p:nvSpPr>
            <p:spPr>
              <a:xfrm>
                <a:off x="10000966" y="4178312"/>
                <a:ext cx="723275" cy="261610"/>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WB-5132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7" name="Group 196">
                <a:extLst>
                  <a:ext uri="{FF2B5EF4-FFF2-40B4-BE49-F238E27FC236}">
                    <a16:creationId xmlns:a16="http://schemas.microsoft.com/office/drawing/2014/main" id="{1FDDAB81-DD08-41C3-83D9-45D21B6C4F04}"/>
                  </a:ext>
                </a:extLst>
              </p:cNvPr>
              <p:cNvGrpSpPr/>
              <p:nvPr/>
            </p:nvGrpSpPr>
            <p:grpSpPr>
              <a:xfrm>
                <a:off x="8811520" y="3907352"/>
                <a:ext cx="833883" cy="578737"/>
                <a:chOff x="4309541" y="2346010"/>
                <a:chExt cx="833883" cy="578737"/>
              </a:xfrm>
            </p:grpSpPr>
            <p:sp>
              <p:nvSpPr>
                <p:cNvPr id="198" name="Arrow: Left-Right 197">
                  <a:extLst>
                    <a:ext uri="{FF2B5EF4-FFF2-40B4-BE49-F238E27FC236}">
                      <a16:creationId xmlns:a16="http://schemas.microsoft.com/office/drawing/2014/main" id="{570747C4-F537-40AF-9B3D-27F4E5092979}"/>
                    </a:ext>
                  </a:extLst>
                </p:cNvPr>
                <p:cNvSpPr/>
                <p:nvPr/>
              </p:nvSpPr>
              <p:spPr>
                <a:xfrm>
                  <a:off x="4437725" y="2346010"/>
                  <a:ext cx="577516" cy="20396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TextBox 198">
                  <a:extLst>
                    <a:ext uri="{FF2B5EF4-FFF2-40B4-BE49-F238E27FC236}">
                      <a16:creationId xmlns:a16="http://schemas.microsoft.com/office/drawing/2014/main" id="{7956E1F9-875E-4B39-801E-A254703965E2}"/>
                    </a:ext>
                  </a:extLst>
                </p:cNvPr>
                <p:cNvSpPr txBox="1"/>
                <p:nvPr/>
              </p:nvSpPr>
              <p:spPr>
                <a:xfrm>
                  <a:off x="4309541" y="2616970"/>
                  <a:ext cx="833883" cy="307777"/>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32x100G</a:t>
                  </a:r>
                </a:p>
              </p:txBody>
            </p:sp>
          </p:grpSp>
        </p:grpSp>
      </p:grpSp>
      <p:pic>
        <p:nvPicPr>
          <p:cNvPr id="70" name="Picture 69">
            <a:extLst>
              <a:ext uri="{FF2B5EF4-FFF2-40B4-BE49-F238E27FC236}">
                <a16:creationId xmlns:a16="http://schemas.microsoft.com/office/drawing/2014/main" id="{F39055EF-B75F-4BB4-B4F9-DFCD024E434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7085" y="2187726"/>
            <a:ext cx="673081" cy="583217"/>
          </a:xfrm>
          <a:prstGeom prst="rect">
            <a:avLst/>
          </a:prstGeom>
        </p:spPr>
      </p:pic>
      <p:pic>
        <p:nvPicPr>
          <p:cNvPr id="72" name="Picture 71">
            <a:extLst>
              <a:ext uri="{FF2B5EF4-FFF2-40B4-BE49-F238E27FC236}">
                <a16:creationId xmlns:a16="http://schemas.microsoft.com/office/drawing/2014/main" id="{F39055EF-B75F-4BB4-B4F9-DFCD024E434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21997" y="2130114"/>
            <a:ext cx="673081" cy="583217"/>
          </a:xfrm>
          <a:prstGeom prst="rect">
            <a:avLst/>
          </a:prstGeom>
        </p:spPr>
      </p:pic>
      <p:pic>
        <p:nvPicPr>
          <p:cNvPr id="78" name="Picture 77">
            <a:extLst>
              <a:ext uri="{FF2B5EF4-FFF2-40B4-BE49-F238E27FC236}">
                <a16:creationId xmlns:a16="http://schemas.microsoft.com/office/drawing/2014/main" id="{F39055EF-B75F-4BB4-B4F9-DFCD024E434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47140" y="2173712"/>
            <a:ext cx="673081" cy="583217"/>
          </a:xfrm>
          <a:prstGeom prst="rect">
            <a:avLst/>
          </a:prstGeom>
        </p:spPr>
      </p:pic>
      <p:pic>
        <p:nvPicPr>
          <p:cNvPr id="79" name="Picture 78">
            <a:extLst>
              <a:ext uri="{FF2B5EF4-FFF2-40B4-BE49-F238E27FC236}">
                <a16:creationId xmlns:a16="http://schemas.microsoft.com/office/drawing/2014/main" id="{F39055EF-B75F-4BB4-B4F9-DFCD024E434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0078" y="3988498"/>
            <a:ext cx="673081" cy="583217"/>
          </a:xfrm>
          <a:prstGeom prst="rect">
            <a:avLst/>
          </a:prstGeom>
        </p:spPr>
      </p:pic>
      <p:pic>
        <p:nvPicPr>
          <p:cNvPr id="80" name="Picture 79">
            <a:extLst>
              <a:ext uri="{FF2B5EF4-FFF2-40B4-BE49-F238E27FC236}">
                <a16:creationId xmlns:a16="http://schemas.microsoft.com/office/drawing/2014/main" id="{F39055EF-B75F-4BB4-B4F9-DFCD024E434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82174" y="4156664"/>
            <a:ext cx="673081" cy="583217"/>
          </a:xfrm>
          <a:prstGeom prst="rect">
            <a:avLst/>
          </a:prstGeom>
        </p:spPr>
      </p:pic>
      <p:pic>
        <p:nvPicPr>
          <p:cNvPr id="81" name="Picture 80">
            <a:extLst>
              <a:ext uri="{FF2B5EF4-FFF2-40B4-BE49-F238E27FC236}">
                <a16:creationId xmlns:a16="http://schemas.microsoft.com/office/drawing/2014/main" id="{F39055EF-B75F-4BB4-B4F9-DFCD024E434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09194" y="4150826"/>
            <a:ext cx="673081" cy="583217"/>
          </a:xfrm>
          <a:prstGeom prst="rect">
            <a:avLst/>
          </a:prstGeom>
        </p:spPr>
      </p:pic>
      <p:pic>
        <p:nvPicPr>
          <p:cNvPr id="71" name="Picture 70">
            <a:extLst>
              <a:ext uri="{FF2B5EF4-FFF2-40B4-BE49-F238E27FC236}">
                <a16:creationId xmlns:a16="http://schemas.microsoft.com/office/drawing/2014/main" id="{0211FF89-9F30-4352-ACC9-5BEDE34518FD}"/>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468" y="2268442"/>
            <a:ext cx="1032803" cy="300175"/>
          </a:xfrm>
          <a:prstGeom prst="rect">
            <a:avLst/>
          </a:prstGeom>
        </p:spPr>
      </p:pic>
      <p:pic>
        <p:nvPicPr>
          <p:cNvPr id="82" name="Picture 81">
            <a:extLst>
              <a:ext uri="{FF2B5EF4-FFF2-40B4-BE49-F238E27FC236}">
                <a16:creationId xmlns:a16="http://schemas.microsoft.com/office/drawing/2014/main" id="{0211FF89-9F30-4352-ACC9-5BEDE34518FD}"/>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40625" y="4311731"/>
            <a:ext cx="1032803" cy="300175"/>
          </a:xfrm>
          <a:prstGeom prst="rect">
            <a:avLst/>
          </a:prstGeom>
        </p:spPr>
      </p:pic>
      <p:sp>
        <p:nvSpPr>
          <p:cNvPr id="86" name="Slide Number Placeholder 5">
            <a:extLst>
              <a:ext uri="{FF2B5EF4-FFF2-40B4-BE49-F238E27FC236}">
                <a16:creationId xmlns:a16="http://schemas.microsoft.com/office/drawing/2014/main" id="{0399A394-137D-444E-8FBA-778028703E1C}"/>
              </a:ext>
            </a:extLst>
          </p:cNvPr>
          <p:cNvSpPr txBox="1">
            <a:spLocks/>
          </p:cNvSpPr>
          <p:nvPr/>
        </p:nvSpPr>
        <p:spPr>
          <a:xfrm>
            <a:off x="241171" y="6538617"/>
            <a:ext cx="711200" cy="228600"/>
          </a:xfrm>
          <a:prstGeom prst="rect">
            <a:avLst/>
          </a:prstGeom>
        </p:spPr>
        <p:txBody>
          <a:bodyPr vert="horz" lIns="121920" tIns="60960" rIns="121920" bIns="60960" rtlCol="0" anchor="ctr"/>
          <a:lstStyle>
            <a:defPPr>
              <a:defRPr lang="en-US"/>
            </a:defPPr>
            <a:lvl1pPr marL="0" algn="ctr" defTabSz="514350" rtl="0" eaLnBrk="1" latinLnBrk="0" hangingPunct="1">
              <a:defRPr lang="en-US" sz="900" b="0" kern="1200" smtClean="0">
                <a:solidFill>
                  <a:srgbClr val="014F67"/>
                </a:solidFill>
                <a:latin typeface="Segoe UI Light" pitchFamily="34" charset="0"/>
                <a:ea typeface="+mn-ea"/>
                <a:cs typeface="Segoe UI Light" pitchFamily="34" charset="0"/>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fld id="{475302B2-2509-49B8-AB95-3401A2D04EA3}" type="slidenum">
              <a:rPr kumimoji="0" lang="en-CA" sz="1200" b="0" i="0" u="none" strike="noStrike" kern="1200" cap="none" spc="0" normalizeH="0" baseline="0" noProof="0">
                <a:ln>
                  <a:noFill/>
                </a:ln>
                <a:solidFill>
                  <a:srgbClr val="014F67"/>
                </a:solidFill>
                <a:effectLst/>
                <a:uLnTx/>
                <a:uFillTx/>
                <a:latin typeface="Segoe UI Light" pitchFamily="34" charset="0"/>
                <a:ea typeface="+mn-ea"/>
                <a:cs typeface="Segoe UI Light" pitchFamily="34" charset="0"/>
              </a:rPr>
              <a:pPr marL="0" marR="0" lvl="0" indent="0" algn="ctr" defTabSz="685783"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dirty="0">
              <a:ln>
                <a:noFill/>
              </a:ln>
              <a:solidFill>
                <a:srgbClr val="014F67"/>
              </a:solidFill>
              <a:effectLst/>
              <a:uLnTx/>
              <a:uFillTx/>
              <a:latin typeface="Segoe UI Light" pitchFamily="34" charset="0"/>
              <a:ea typeface="+mn-ea"/>
              <a:cs typeface="Segoe UI Light" pitchFamily="34" charset="0"/>
            </a:endParaRPr>
          </a:p>
        </p:txBody>
      </p:sp>
    </p:spTree>
    <p:extLst>
      <p:ext uri="{BB962C8B-B14F-4D97-AF65-F5344CB8AC3E}">
        <p14:creationId xmlns:p14="http://schemas.microsoft.com/office/powerpoint/2010/main" val="193238368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7159" y="3736587"/>
            <a:ext cx="12192000" cy="2448386"/>
            <a:chOff x="0" y="1363710"/>
            <a:chExt cx="12192000" cy="4686669"/>
          </a:xfrm>
        </p:grpSpPr>
        <p:sp>
          <p:nvSpPr>
            <p:cNvPr id="26" name="Rectangle 25"/>
            <p:cNvSpPr/>
            <p:nvPr/>
          </p:nvSpPr>
          <p:spPr>
            <a:xfrm>
              <a:off x="0" y="1363710"/>
              <a:ext cx="12192000" cy="468666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a:innerShdw blurRad="368300" dist="50800" dir="624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sp>
          <p:nvSpPr>
            <p:cNvPr id="29" name="Oval 28"/>
            <p:cNvSpPr/>
            <p:nvPr/>
          </p:nvSpPr>
          <p:spPr>
            <a:xfrm>
              <a:off x="4279816" y="5018147"/>
              <a:ext cx="1073344" cy="1014704"/>
            </a:xfrm>
            <a:prstGeom prst="ellipse">
              <a:avLst/>
            </a:prstGeom>
            <a:gradFill flip="none" rotWithShape="1">
              <a:gsLst>
                <a:gs pos="0">
                  <a:schemeClr val="accent2">
                    <a:lumMod val="0"/>
                    <a:lumOff val="100000"/>
                    <a:alpha val="28000"/>
                  </a:schemeClr>
                </a:gs>
                <a:gs pos="35000">
                  <a:schemeClr val="accent2">
                    <a:lumMod val="0"/>
                    <a:lumOff val="100000"/>
                    <a:alpha val="3000"/>
                  </a:schemeClr>
                </a:gs>
                <a:gs pos="100000">
                  <a:schemeClr val="accent2">
                    <a:lumMod val="100000"/>
                    <a:alpha val="17000"/>
                  </a:schemeClr>
                </a:gs>
              </a:gsLst>
              <a:path path="circle">
                <a:fillToRect l="50000" t="-80000" r="50000" b="180000"/>
              </a:path>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sp>
        <p:nvSpPr>
          <p:cNvPr id="2" name="Title 1"/>
          <p:cNvSpPr>
            <a:spLocks noGrp="1"/>
          </p:cNvSpPr>
          <p:nvPr>
            <p:ph type="title"/>
          </p:nvPr>
        </p:nvSpPr>
        <p:spPr/>
        <p:txBody>
          <a:bodyPr/>
          <a:lstStyle/>
          <a:p>
            <a:r>
              <a:rPr lang="en-US" sz="4400" b="0" i="1" dirty="0">
                <a:solidFill>
                  <a:srgbClr val="1D6FA9">
                    <a:lumMod val="75000"/>
                  </a:srgbClr>
                </a:solidFill>
                <a:latin typeface="Calibri" panose="020F0502020204030204" pitchFamily="34" charset="0"/>
                <a:cs typeface="Calibri" panose="020F0502020204030204" pitchFamily="34" charset="0"/>
              </a:rPr>
              <a:t>Novi</a:t>
            </a:r>
            <a:r>
              <a:rPr lang="en-US" sz="4400" b="0" i="1" dirty="0">
                <a:solidFill>
                  <a:srgbClr val="1D6FA9"/>
                </a:solidFill>
                <a:latin typeface="Calibri" panose="020F0502020204030204" pitchFamily="34" charset="0"/>
                <a:cs typeface="Calibri" panose="020F0502020204030204" pitchFamily="34" charset="0"/>
              </a:rPr>
              <a:t>Switch® </a:t>
            </a:r>
            <a:r>
              <a:rPr lang="en-US" sz="4400" b="0" i="1" dirty="0">
                <a:solidFill>
                  <a:schemeClr val="accent2">
                    <a:lumMod val="50000"/>
                  </a:schemeClr>
                </a:solidFill>
                <a:latin typeface="Calibri"/>
                <a:cs typeface="Calibri"/>
              </a:rPr>
              <a:t>NOS/Whitebox Switch Portfolio</a:t>
            </a:r>
          </a:p>
        </p:txBody>
      </p:sp>
      <p:sp>
        <p:nvSpPr>
          <p:cNvPr id="10" name="Rectangle: Rounded Corners 9">
            <a:extLst>
              <a:ext uri="{FF2B5EF4-FFF2-40B4-BE49-F238E27FC236}">
                <a16:creationId xmlns:a16="http://schemas.microsoft.com/office/drawing/2014/main" id="{C04FE7DA-1CCC-410A-AC19-239E819EF138}"/>
              </a:ext>
            </a:extLst>
          </p:cNvPr>
          <p:cNvSpPr/>
          <p:nvPr/>
        </p:nvSpPr>
        <p:spPr>
          <a:xfrm>
            <a:off x="345259" y="3985672"/>
            <a:ext cx="5536477" cy="1950216"/>
          </a:xfrm>
          <a:prstGeom prst="roundRect">
            <a:avLst/>
          </a:prstGeom>
          <a:noFill/>
          <a:ln w="28575">
            <a:noFill/>
          </a:ln>
          <a:effectLst>
            <a:outerShdw blurRad="50800" dist="50800" dir="5400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Segoe UI"/>
                <a:ea typeface="+mn-ea"/>
                <a:cs typeface="+mn-cs"/>
              </a:rPr>
              <a:t>NoviSwitch 2000 Product Line</a:t>
            </a:r>
          </a:p>
          <a:p>
            <a:pPr marL="342891" marR="0" lvl="0" indent="-342891" algn="l" defTabSz="914377" rtl="0" eaLnBrk="1" fontAlgn="auto" latinLnBrk="0" hangingPunct="1">
              <a:lnSpc>
                <a:spcPct val="100000"/>
              </a:lnSpc>
              <a:spcBef>
                <a:spcPts val="0"/>
              </a:spcBef>
              <a:spcAft>
                <a:spcPts val="600"/>
              </a:spcAft>
              <a:buClrTx/>
              <a:buSzTx/>
              <a:buFont typeface="Arial"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17AF6DD1-B844-4623-B1DF-46A6B004844D}"/>
              </a:ext>
            </a:extLst>
          </p:cNvPr>
          <p:cNvSpPr/>
          <p:nvPr/>
        </p:nvSpPr>
        <p:spPr>
          <a:xfrm>
            <a:off x="6310265" y="3967566"/>
            <a:ext cx="5159112" cy="1950216"/>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Segoe UI"/>
                <a:ea typeface="+mn-ea"/>
                <a:cs typeface="+mn-cs"/>
              </a:rPr>
              <a:t>White Box 5000 Product Line</a:t>
            </a:r>
          </a:p>
        </p:txBody>
      </p:sp>
      <p:grpSp>
        <p:nvGrpSpPr>
          <p:cNvPr id="12" name="Group 11"/>
          <p:cNvGrpSpPr/>
          <p:nvPr/>
        </p:nvGrpSpPr>
        <p:grpSpPr>
          <a:xfrm>
            <a:off x="1374658" y="4679143"/>
            <a:ext cx="3342951" cy="525305"/>
            <a:chOff x="7078174" y="1344880"/>
            <a:chExt cx="1493422" cy="234673"/>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78174" y="1433658"/>
              <a:ext cx="1493421" cy="145895"/>
            </a:xfrm>
            <a:prstGeom prst="rect">
              <a:avLst/>
            </a:prstGeom>
            <a:effectLst>
              <a:reflection blurRad="6350" stA="50000" endA="300" endPos="55000" dir="5400000" sy="-100000" algn="bl" rotWithShape="0"/>
            </a:effectLst>
          </p:spPr>
        </p:pic>
        <p:sp>
          <p:nvSpPr>
            <p:cNvPr id="14" name="Trapezoid 13"/>
            <p:cNvSpPr/>
            <p:nvPr/>
          </p:nvSpPr>
          <p:spPr>
            <a:xfrm>
              <a:off x="7078175" y="1344880"/>
              <a:ext cx="1493421" cy="88777"/>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grpSp>
        <p:nvGrpSpPr>
          <p:cNvPr id="17" name="Group 16"/>
          <p:cNvGrpSpPr/>
          <p:nvPr/>
        </p:nvGrpSpPr>
        <p:grpSpPr>
          <a:xfrm>
            <a:off x="7133564" y="4676572"/>
            <a:ext cx="3259291" cy="812476"/>
            <a:chOff x="9163562" y="1011522"/>
            <a:chExt cx="2039112" cy="508310"/>
          </a:xfrm>
          <a:effectLst>
            <a:reflection blurRad="6350" stA="50000" endA="300" endPos="55000" dir="5400000" sy="-100000" algn="bl" rotWithShape="0"/>
          </a:effectLst>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3562" y="1129294"/>
              <a:ext cx="2039112" cy="390538"/>
            </a:xfrm>
            <a:prstGeom prst="rect">
              <a:avLst/>
            </a:prstGeom>
          </p:spPr>
        </p:pic>
        <p:sp>
          <p:nvSpPr>
            <p:cNvPr id="19" name="Trapezoid 18"/>
            <p:cNvSpPr/>
            <p:nvPr/>
          </p:nvSpPr>
          <p:spPr>
            <a:xfrm>
              <a:off x="9163562" y="1011522"/>
              <a:ext cx="2037048" cy="121093"/>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1376" y="4553760"/>
            <a:ext cx="793075" cy="797339"/>
          </a:xfrm>
          <a:prstGeom prst="rect">
            <a:avLst/>
          </a:prstGeom>
          <a:effectLst>
            <a:reflection blurRad="6350" stA="50000" endA="300" endPos="33000" dir="5400000" sy="-100000" algn="bl" rotWithShape="0"/>
          </a:effectLst>
        </p:spPr>
      </p:pic>
      <p:grpSp>
        <p:nvGrpSpPr>
          <p:cNvPr id="21" name="Group 20"/>
          <p:cNvGrpSpPr/>
          <p:nvPr/>
        </p:nvGrpSpPr>
        <p:grpSpPr>
          <a:xfrm>
            <a:off x="5725478" y="4470346"/>
            <a:ext cx="1169574" cy="1082839"/>
            <a:chOff x="5401058" y="2288267"/>
            <a:chExt cx="1135499" cy="1138063"/>
          </a:xfrm>
          <a:effectLst>
            <a:reflection blurRad="6350" stA="50000" endA="300" endPos="55000" dir="5400000" sy="-100000" algn="bl" rotWithShape="0"/>
          </a:effectLst>
        </p:grpSpPr>
        <p:sp>
          <p:nvSpPr>
            <p:cNvPr id="22" name="Rectangle 21"/>
            <p:cNvSpPr/>
            <p:nvPr/>
          </p:nvSpPr>
          <p:spPr>
            <a:xfrm>
              <a:off x="5401058" y="2288267"/>
              <a:ext cx="1135499" cy="1138063"/>
            </a:xfrm>
            <a:prstGeom prst="rect">
              <a:avLst/>
            </a:prstGeom>
            <a:gradFill flip="none" rotWithShape="1">
              <a:gsLst>
                <a:gs pos="0">
                  <a:srgbClr val="D3D3CE"/>
                </a:gs>
                <a:gs pos="100000">
                  <a:srgbClr val="92908E"/>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sp>
          <p:nvSpPr>
            <p:cNvPr id="23" name="Rectangle 22"/>
            <p:cNvSpPr/>
            <p:nvPr/>
          </p:nvSpPr>
          <p:spPr>
            <a:xfrm>
              <a:off x="5509682" y="2391200"/>
              <a:ext cx="910167" cy="939748"/>
            </a:xfrm>
            <a:prstGeom prst="rect">
              <a:avLst/>
            </a:prstGeom>
            <a:solidFill>
              <a:srgbClr val="BAB7B4"/>
            </a:solidFill>
            <a:ln>
              <a:noFill/>
            </a:ln>
            <a:effectLst>
              <a:outerShdw blurRad="50800" dist="38100" dir="2700000" sx="98000" sy="98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4130" y="2754739"/>
              <a:ext cx="749232" cy="217838"/>
            </a:xfrm>
            <a:prstGeom prst="rect">
              <a:avLst/>
            </a:prstGeom>
          </p:spPr>
        </p:pic>
      </p:gr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4973" y="1729989"/>
            <a:ext cx="866089" cy="692871"/>
          </a:xfrm>
          <a:prstGeom prst="rect">
            <a:avLst/>
          </a:prstGeom>
        </p:spPr>
      </p:pic>
      <p:sp>
        <p:nvSpPr>
          <p:cNvPr id="30" name="TextBox 29"/>
          <p:cNvSpPr txBox="1"/>
          <p:nvPr/>
        </p:nvSpPr>
        <p:spPr>
          <a:xfrm>
            <a:off x="493382" y="2600034"/>
            <a:ext cx="3028417" cy="738664"/>
          </a:xfrm>
          <a:prstGeom prst="rect">
            <a:avLst/>
          </a:prstGeom>
          <a:noFill/>
        </p:spPr>
        <p:txBody>
          <a:bodyPr wrap="square" rtlCol="0">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14F67"/>
                </a:solidFill>
                <a:effectLst/>
                <a:uLnTx/>
                <a:uFillTx/>
                <a:latin typeface="Segoe UI"/>
                <a:ea typeface="+mn-ea"/>
                <a:cs typeface="Segoe UI" pitchFamily="34" charset="0"/>
              </a:rPr>
              <a:t>High performance </a:t>
            </a:r>
            <a:r>
              <a:rPr kumimoji="0" lang="en-CA" sz="1400" b="0" i="0" u="none" strike="noStrike" kern="1200" cap="none" spc="0" normalizeH="0" baseline="0" noProof="0" dirty="0">
                <a:ln>
                  <a:noFill/>
                </a:ln>
                <a:solidFill>
                  <a:prstClr val="black"/>
                </a:solidFill>
                <a:effectLst/>
                <a:uLnTx/>
                <a:uFillTx/>
                <a:latin typeface="Segoe UI"/>
                <a:ea typeface="+mn-ea"/>
                <a:cs typeface="Segoe UI" pitchFamily="34" charset="0"/>
              </a:rPr>
              <a:t>programmable Network Operating System for COTS bare-metal switches</a:t>
            </a:r>
          </a:p>
        </p:txBody>
      </p:sp>
      <p:pic>
        <p:nvPicPr>
          <p:cNvPr id="31" name="Picture 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66830" y="1609986"/>
            <a:ext cx="824079" cy="824079"/>
          </a:xfrm>
          <a:prstGeom prst="rect">
            <a:avLst/>
          </a:prstGeom>
        </p:spPr>
      </p:pic>
      <p:sp>
        <p:nvSpPr>
          <p:cNvPr id="32" name="TextBox 31"/>
          <p:cNvSpPr txBox="1"/>
          <p:nvPr/>
        </p:nvSpPr>
        <p:spPr>
          <a:xfrm>
            <a:off x="9599429" y="2644101"/>
            <a:ext cx="2110386" cy="307777"/>
          </a:xfrm>
          <a:prstGeom prst="rect">
            <a:avLst/>
          </a:prstGeom>
          <a:noFill/>
        </p:spPr>
        <p:txBody>
          <a:bodyPr wrap="none" rtlCol="0">
            <a:spAutoFit/>
          </a:bodyPr>
          <a:lstStyle/>
          <a:p>
            <a:pPr marL="0" marR="0" lvl="1" indent="0" algn="l" defTabSz="914377"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14F67"/>
                </a:solidFill>
                <a:effectLst/>
                <a:uLnTx/>
                <a:uFillTx/>
                <a:latin typeface="Segoe UI"/>
                <a:ea typeface="+mn-ea"/>
                <a:cs typeface="Segoe UI" pitchFamily="34" charset="0"/>
              </a:rPr>
              <a:t>Continuous innovation</a:t>
            </a:r>
            <a:endParaRPr kumimoji="0" lang="en-CA" sz="1400" b="1" i="0" u="none" strike="noStrike" kern="1200" cap="none" spc="0" normalizeH="0" baseline="0" noProof="0" dirty="0">
              <a:ln>
                <a:noFill/>
              </a:ln>
              <a:solidFill>
                <a:srgbClr val="014F67"/>
              </a:solidFill>
              <a:effectLst/>
              <a:uLnTx/>
              <a:uFillTx/>
              <a:latin typeface="Segoe UI"/>
              <a:ea typeface="+mn-ea"/>
              <a:cs typeface="+mn-cs"/>
            </a:endParaRPr>
          </a:p>
        </p:txBody>
      </p:sp>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95446" y="1616565"/>
            <a:ext cx="805759" cy="805759"/>
          </a:xfrm>
          <a:prstGeom prst="rect">
            <a:avLst/>
          </a:prstGeom>
        </p:spPr>
      </p:pic>
      <p:sp>
        <p:nvSpPr>
          <p:cNvPr id="34" name="TextBox 33"/>
          <p:cNvSpPr txBox="1"/>
          <p:nvPr/>
        </p:nvSpPr>
        <p:spPr>
          <a:xfrm>
            <a:off x="6713144" y="2610569"/>
            <a:ext cx="2770360" cy="523220"/>
          </a:xfrm>
          <a:prstGeom prst="rect">
            <a:avLst/>
          </a:prstGeom>
          <a:noFill/>
        </p:spPr>
        <p:txBody>
          <a:bodyPr wrap="square" rtlCol="0">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Segoe UI"/>
                <a:ea typeface="+mn-ea"/>
                <a:cs typeface="Segoe UI" pitchFamily="34" charset="0"/>
              </a:rPr>
              <a:t>Multiple open northbound APIs for </a:t>
            </a:r>
            <a:r>
              <a:rPr kumimoji="0" lang="en-CA" sz="1400" b="1" i="0" u="none" strike="noStrike" kern="1200" cap="none" spc="0" normalizeH="0" baseline="0" noProof="0" dirty="0">
                <a:ln>
                  <a:noFill/>
                </a:ln>
                <a:solidFill>
                  <a:srgbClr val="014F67"/>
                </a:solidFill>
                <a:effectLst/>
                <a:uLnTx/>
                <a:uFillTx/>
                <a:latin typeface="Segoe UI"/>
                <a:ea typeface="+mn-ea"/>
                <a:cs typeface="Segoe UI" pitchFamily="34" charset="0"/>
              </a:rPr>
              <a:t>application integration</a:t>
            </a:r>
          </a:p>
        </p:txBody>
      </p:sp>
      <p:pic>
        <p:nvPicPr>
          <p:cNvPr id="35" name="Pictur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7609" y="1716151"/>
            <a:ext cx="669203" cy="669203"/>
          </a:xfrm>
          <a:prstGeom prst="rect">
            <a:avLst/>
          </a:prstGeom>
        </p:spPr>
      </p:pic>
      <p:sp>
        <p:nvSpPr>
          <p:cNvPr id="36" name="TextBox 35"/>
          <p:cNvSpPr txBox="1"/>
          <p:nvPr/>
        </p:nvSpPr>
        <p:spPr>
          <a:xfrm>
            <a:off x="3793403" y="2604975"/>
            <a:ext cx="2716040" cy="523220"/>
          </a:xfrm>
          <a:prstGeom prst="rect">
            <a:avLst/>
          </a:prstGeom>
          <a:noFill/>
        </p:spPr>
        <p:txBody>
          <a:bodyPr wrap="square" rtlCol="0">
            <a:spAutoFit/>
          </a:bodyPr>
          <a:lstStyle/>
          <a:p>
            <a:pPr marL="0" marR="0" lvl="1" indent="0" algn="l" defTabSz="914377"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14F67"/>
                </a:solidFill>
                <a:effectLst/>
                <a:uLnTx/>
                <a:uFillTx/>
                <a:latin typeface="Segoe UI"/>
                <a:ea typeface="+mn-ea"/>
                <a:cs typeface="Segoe UI" pitchFamily="34" charset="0"/>
              </a:rPr>
              <a:t>Multi-functional</a:t>
            </a:r>
            <a:r>
              <a:rPr kumimoji="0" lang="en-CA" sz="1400" b="0" i="0" u="none" strike="noStrike" kern="1200" cap="none" spc="0" normalizeH="0" baseline="0" noProof="0" dirty="0">
                <a:ln>
                  <a:noFill/>
                </a:ln>
                <a:solidFill>
                  <a:prstClr val="black"/>
                </a:solidFill>
                <a:effectLst/>
                <a:uLnTx/>
                <a:uFillTx/>
                <a:latin typeface="Segoe UI"/>
                <a:ea typeface="+mn-ea"/>
                <a:cs typeface="Segoe UI" pitchFamily="34" charset="0"/>
              </a:rPr>
              <a:t>, match action programmable pipelines</a:t>
            </a:r>
          </a:p>
        </p:txBody>
      </p:sp>
      <p:sp>
        <p:nvSpPr>
          <p:cNvPr id="27" name="Slide Number Placeholder 5">
            <a:extLst>
              <a:ext uri="{FF2B5EF4-FFF2-40B4-BE49-F238E27FC236}">
                <a16:creationId xmlns:a16="http://schemas.microsoft.com/office/drawing/2014/main" id="{60EAD208-D491-4BAF-B1F6-E08372BF6A1A}"/>
              </a:ext>
            </a:extLst>
          </p:cNvPr>
          <p:cNvSpPr>
            <a:spLocks noGrp="1"/>
          </p:cNvSpPr>
          <p:nvPr>
            <p:ph type="sldNum" sz="quarter" idx="4"/>
          </p:nvPr>
        </p:nvSpPr>
        <p:spPr>
          <a:xfrm>
            <a:off x="241171" y="6538617"/>
            <a:ext cx="711200" cy="228600"/>
          </a:xfrm>
          <a:prstGeom prst="rect">
            <a:avLst/>
          </a:prstGeom>
        </p:spPr>
        <p:txBody>
          <a:bodyPr vert="horz" lIns="121920" tIns="60960" rIns="121920" bIns="6096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fld id="{475302B2-2509-49B8-AB95-3401A2D04EA3}" type="slidenum">
              <a:rPr kumimoji="0" lang="en-US" sz="1200" b="0" i="0" u="none" strike="noStrike" kern="1200" cap="none" spc="0" normalizeH="0" baseline="0" noProof="0">
                <a:ln>
                  <a:noFill/>
                </a:ln>
                <a:solidFill>
                  <a:srgbClr val="014F67"/>
                </a:solidFill>
                <a:effectLst/>
                <a:uLnTx/>
                <a:uFillTx/>
                <a:latin typeface="Segoe UI Light" pitchFamily="34" charset="0"/>
                <a:ea typeface="+mn-ea"/>
                <a:cs typeface="Segoe UI Light" pitchFamily="34" charset="0"/>
              </a:rPr>
              <a:pPr marL="0" marR="0" lvl="0" indent="0" algn="ctr" defTabSz="68578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14F67"/>
              </a:solidFill>
              <a:effectLst/>
              <a:uLnTx/>
              <a:uFillTx/>
              <a:latin typeface="Segoe UI Light" pitchFamily="34" charset="0"/>
              <a:ea typeface="+mn-ea"/>
              <a:cs typeface="Segoe UI Light" pitchFamily="34" charset="0"/>
            </a:endParaRPr>
          </a:p>
        </p:txBody>
      </p:sp>
    </p:spTree>
    <p:extLst>
      <p:ext uri="{BB962C8B-B14F-4D97-AF65-F5344CB8AC3E}">
        <p14:creationId xmlns:p14="http://schemas.microsoft.com/office/powerpoint/2010/main" val="107480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7581EB-FD18-4358-A5A7-2CDAF33E0973}"/>
              </a:ext>
            </a:extLst>
          </p:cNvPr>
          <p:cNvSpPr>
            <a:spLocks noGrp="1"/>
          </p:cNvSpPr>
          <p:nvPr>
            <p:ph sz="quarter" idx="12"/>
          </p:nvPr>
        </p:nvSpPr>
        <p:spPr/>
        <p:txBody>
          <a:bodyPr/>
          <a:lstStyle/>
          <a:p>
            <a:endParaRPr lang="en-US"/>
          </a:p>
        </p:txBody>
      </p:sp>
      <p:pic>
        <p:nvPicPr>
          <p:cNvPr id="3" name="Picture 2">
            <a:extLst>
              <a:ext uri="{FF2B5EF4-FFF2-40B4-BE49-F238E27FC236}">
                <a16:creationId xmlns:a16="http://schemas.microsoft.com/office/drawing/2014/main" id="{6F49A825-9442-1149-8BBC-F3A78F67A2FA}"/>
              </a:ext>
            </a:extLst>
          </p:cNvPr>
          <p:cNvPicPr>
            <a:picLocks noChangeAspect="1"/>
          </p:cNvPicPr>
          <p:nvPr/>
        </p:nvPicPr>
        <p:blipFill rotWithShape="1">
          <a:blip r:embed="rId2"/>
          <a:srcRect l="2221"/>
          <a:stretch/>
        </p:blipFill>
        <p:spPr>
          <a:xfrm>
            <a:off x="399009" y="420601"/>
            <a:ext cx="4513811" cy="1144466"/>
          </a:xfrm>
          <a:prstGeom prst="rect">
            <a:avLst/>
          </a:prstGeom>
        </p:spPr>
      </p:pic>
    </p:spTree>
    <p:extLst>
      <p:ext uri="{BB962C8B-B14F-4D97-AF65-F5344CB8AC3E}">
        <p14:creationId xmlns:p14="http://schemas.microsoft.com/office/powerpoint/2010/main" val="408231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211C-925C-4957-983E-E3571E261980}"/>
              </a:ext>
            </a:extLst>
          </p:cNvPr>
          <p:cNvSpPr>
            <a:spLocks noGrp="1"/>
          </p:cNvSpPr>
          <p:nvPr>
            <p:ph type="title"/>
          </p:nvPr>
        </p:nvSpPr>
        <p:spPr/>
        <p:txBody>
          <a:bodyPr/>
          <a:lstStyle/>
          <a:p>
            <a:r>
              <a:rPr lang="en-US" dirty="0"/>
              <a:t>NoviFlow and Barefoot</a:t>
            </a:r>
            <a:endParaRPr lang="en-CA" dirty="0"/>
          </a:p>
        </p:txBody>
      </p:sp>
      <p:sp>
        <p:nvSpPr>
          <p:cNvPr id="3" name="Text Placeholder 3">
            <a:extLst>
              <a:ext uri="{FF2B5EF4-FFF2-40B4-BE49-F238E27FC236}">
                <a16:creationId xmlns:a16="http://schemas.microsoft.com/office/drawing/2014/main" id="{7799423A-D079-49CA-BB37-A82B10FD1B40}"/>
              </a:ext>
            </a:extLst>
          </p:cNvPr>
          <p:cNvSpPr txBox="1">
            <a:spLocks/>
          </p:cNvSpPr>
          <p:nvPr/>
        </p:nvSpPr>
        <p:spPr>
          <a:xfrm>
            <a:off x="304800" y="899009"/>
            <a:ext cx="11582400" cy="800100"/>
          </a:xfrm>
          <a:prstGeom prst="rect">
            <a:avLst/>
          </a:prstGeom>
          <a:solidFill>
            <a:schemeClr val="bg1">
              <a:lumMod val="95000"/>
            </a:schemeClr>
          </a:solidFill>
        </p:spPr>
        <p:txBody>
          <a:bodyPr vert="horz" lIns="91440" tIns="45720" rIns="91440" bIns="45720" rtlCol="0">
            <a:normAutofit/>
          </a:bodyPr>
          <a:lstStyle>
            <a:lvl1pPr indent="0">
              <a:spcBef>
                <a:spcPct val="20000"/>
              </a:spcBef>
              <a:buFont typeface="Arial" pitchFamily="34" charset="0"/>
              <a:buNone/>
              <a:defRPr sz="2800" b="1">
                <a:latin typeface="Calibri"/>
                <a:ea typeface="Segoe UI" panose="020B0502040204020203" pitchFamily="34" charset="0"/>
                <a:cs typeface="Calibri"/>
              </a:defRPr>
            </a:lvl1pPr>
            <a:lvl2pPr marL="742950" indent="-285750">
              <a:spcBef>
                <a:spcPct val="20000"/>
              </a:spcBef>
              <a:buFont typeface="Arial" pitchFamily="34" charset="0"/>
              <a:buChar char="–"/>
              <a:defRPr sz="2000">
                <a:solidFill>
                  <a:srgbClr val="014F67"/>
                </a:solidFill>
                <a:latin typeface="Segoe UI" pitchFamily="34" charset="0"/>
                <a:cs typeface="Segoe UI" pitchFamily="34" charset="0"/>
              </a:defRPr>
            </a:lvl2pPr>
            <a:lvl3pPr marL="1143000" indent="-228600">
              <a:spcBef>
                <a:spcPct val="20000"/>
              </a:spcBef>
              <a:buFont typeface="Arial" pitchFamily="34" charset="0"/>
              <a:buChar char="•"/>
              <a:defRPr sz="2000">
                <a:latin typeface="Segoe UI" pitchFamily="34" charset="0"/>
                <a:cs typeface="Segoe UI" pitchFamily="34" charset="0"/>
              </a:defRPr>
            </a:lvl3pPr>
            <a:lvl4pPr marL="1600200" indent="-228600">
              <a:spcBef>
                <a:spcPct val="20000"/>
              </a:spcBef>
              <a:buFont typeface="Arial" pitchFamily="34" charset="0"/>
              <a:buChar char="–"/>
              <a:defRPr sz="2000">
                <a:latin typeface="Segoe UI" pitchFamily="34" charset="0"/>
                <a:cs typeface="Segoe UI" pitchFamily="34" charset="0"/>
              </a:defRPr>
            </a:lvl4pPr>
            <a:lvl5pPr marL="2057400" indent="-228600">
              <a:spcBef>
                <a:spcPct val="20000"/>
              </a:spcBef>
              <a:buFont typeface="Arial" pitchFamily="34" charset="0"/>
              <a:buChar char="»"/>
              <a:defRPr sz="2000">
                <a:latin typeface="Segoe UI" pitchFamily="34" charset="0"/>
                <a:cs typeface="Segoe UI"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Barefoot Tofino complements Mellanox NP switch chips</a:t>
            </a:r>
          </a:p>
        </p:txBody>
      </p:sp>
      <p:sp>
        <p:nvSpPr>
          <p:cNvPr id="4" name="Content Placeholder 4">
            <a:extLst>
              <a:ext uri="{FF2B5EF4-FFF2-40B4-BE49-F238E27FC236}">
                <a16:creationId xmlns:a16="http://schemas.microsoft.com/office/drawing/2014/main" id="{F90E801B-082C-48FB-AA7B-76134B1BC5B0}"/>
              </a:ext>
            </a:extLst>
          </p:cNvPr>
          <p:cNvSpPr txBox="1">
            <a:spLocks/>
          </p:cNvSpPr>
          <p:nvPr/>
        </p:nvSpPr>
        <p:spPr>
          <a:xfrm>
            <a:off x="304317" y="1680224"/>
            <a:ext cx="4874294" cy="201476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2000" kern="1200">
                <a:solidFill>
                  <a:srgbClr val="014F67"/>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Mellanox </a:t>
            </a:r>
          </a:p>
          <a:p>
            <a:pPr marL="457200" lvl="1" indent="0">
              <a:buFont typeface="Arial" pitchFamily="34" charset="0"/>
              <a:buNone/>
            </a:pPr>
            <a:r>
              <a:rPr lang="en-US" dirty="0"/>
              <a:t>High programmability</a:t>
            </a:r>
          </a:p>
          <a:p>
            <a:pPr marL="457200" lvl="1" indent="0">
              <a:buFont typeface="Arial" pitchFamily="34" charset="0"/>
              <a:buNone/>
            </a:pPr>
            <a:r>
              <a:rPr lang="en-US" dirty="0"/>
              <a:t>Lower throughput </a:t>
            </a:r>
          </a:p>
          <a:p>
            <a:r>
              <a:rPr lang="en-US" dirty="0"/>
              <a:t>Barefoot Networks </a:t>
            </a:r>
          </a:p>
          <a:p>
            <a:pPr marL="457200" lvl="1" indent="0">
              <a:buFont typeface="Arial" pitchFamily="34" charset="0"/>
              <a:buNone/>
            </a:pPr>
            <a:r>
              <a:rPr lang="en-US" dirty="0"/>
              <a:t>High throughput</a:t>
            </a:r>
          </a:p>
          <a:p>
            <a:pPr marL="457200" lvl="1" indent="0">
              <a:buFont typeface="Arial" pitchFamily="34" charset="0"/>
              <a:buNone/>
            </a:pPr>
            <a:r>
              <a:rPr lang="en-US" dirty="0"/>
              <a:t>Lower programmability</a:t>
            </a:r>
          </a:p>
        </p:txBody>
      </p:sp>
      <p:pic>
        <p:nvPicPr>
          <p:cNvPr id="5" name="Picture 4" descr="Tofino.png">
            <a:extLst>
              <a:ext uri="{FF2B5EF4-FFF2-40B4-BE49-F238E27FC236}">
                <a16:creationId xmlns:a16="http://schemas.microsoft.com/office/drawing/2014/main" id="{A1E7091F-E99B-46FE-BC51-98EADCA41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680" y="1286648"/>
            <a:ext cx="7732320" cy="5170635"/>
          </a:xfrm>
          <a:prstGeom prst="rect">
            <a:avLst/>
          </a:prstGeom>
        </p:spPr>
      </p:pic>
      <p:pic>
        <p:nvPicPr>
          <p:cNvPr id="6" name="Picture 5" descr="NoviWare.png">
            <a:extLst>
              <a:ext uri="{FF2B5EF4-FFF2-40B4-BE49-F238E27FC236}">
                <a16:creationId xmlns:a16="http://schemas.microsoft.com/office/drawing/2014/main" id="{D19D2401-032D-46D8-81EA-376183B98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0520" y="1627586"/>
            <a:ext cx="2349599" cy="407264"/>
          </a:xfrm>
          <a:prstGeom prst="rect">
            <a:avLst/>
          </a:prstGeom>
        </p:spPr>
      </p:pic>
      <p:pic>
        <p:nvPicPr>
          <p:cNvPr id="7" name="Picture 6" descr="Barefoot.png">
            <a:extLst>
              <a:ext uri="{FF2B5EF4-FFF2-40B4-BE49-F238E27FC236}">
                <a16:creationId xmlns:a16="http://schemas.microsoft.com/office/drawing/2014/main" id="{EC3F7500-B770-4E7E-83DF-F3C8CB2B05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97" y="3868985"/>
            <a:ext cx="2652336" cy="771164"/>
          </a:xfrm>
          <a:prstGeom prst="rect">
            <a:avLst/>
          </a:prstGeom>
        </p:spPr>
      </p:pic>
      <p:pic>
        <p:nvPicPr>
          <p:cNvPr id="8" name="Picture 7" descr="Tofino Switch 4.png">
            <a:extLst>
              <a:ext uri="{FF2B5EF4-FFF2-40B4-BE49-F238E27FC236}">
                <a16:creationId xmlns:a16="http://schemas.microsoft.com/office/drawing/2014/main" id="{A56BCE4E-86BD-4079-AEA1-32DB56C4AF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354" y="4814145"/>
            <a:ext cx="3751823" cy="975772"/>
          </a:xfrm>
          <a:prstGeom prst="rect">
            <a:avLst/>
          </a:prstGeom>
        </p:spPr>
      </p:pic>
    </p:spTree>
    <p:extLst>
      <p:ext uri="{BB962C8B-B14F-4D97-AF65-F5344CB8AC3E}">
        <p14:creationId xmlns:p14="http://schemas.microsoft.com/office/powerpoint/2010/main" val="51794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wipe(left)">
                                      <p:cBhvr>
                                        <p:cTn id="25" dur="500"/>
                                        <p:tgtEl>
                                          <p:spTgt spid="4">
                                            <p:txEl>
                                              <p:pRg st="5" end="5"/>
                                            </p:txEl>
                                          </p:spTgt>
                                        </p:tgtEl>
                                      </p:cBhvr>
                                    </p:animEffect>
                                  </p:childTnLst>
                                </p:cTn>
                              </p:par>
                              <p:par>
                                <p:cTn id="26" presetID="12"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down)">
                                      <p:cBhvr>
                                        <p:cTn id="29" dur="500"/>
                                        <p:tgtEl>
                                          <p:spTgt spid="7"/>
                                        </p:tgtEl>
                                      </p:cBhvr>
                                    </p:animEffect>
                                  </p:childTnLst>
                                </p:cTn>
                              </p:par>
                            </p:childTnLst>
                          </p:cTn>
                        </p:par>
                        <p:par>
                          <p:cTn id="30" fill="hold">
                            <p:stCondLst>
                              <p:cond delay="2000"/>
                            </p:stCondLst>
                            <p:childTnLst>
                              <p:par>
                                <p:cTn id="31" presetID="23" presetClass="entr" presetSubtype="52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ppt_x</p:attrName>
                                        </p:attrNameLst>
                                      </p:cBhvr>
                                      <p:tavLst>
                                        <p:tav tm="0">
                                          <p:val>
                                            <p:fltVal val="0.5"/>
                                          </p:val>
                                        </p:tav>
                                        <p:tav tm="100000">
                                          <p:val>
                                            <p:strVal val="#ppt_x"/>
                                          </p:val>
                                        </p:tav>
                                      </p:tavLst>
                                    </p:anim>
                                    <p:anim calcmode="lin" valueType="num">
                                      <p:cBhvr>
                                        <p:cTn id="36"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550125"/>
            <a:ext cx="12192000" cy="4508963"/>
            <a:chOff x="0" y="1363710"/>
            <a:chExt cx="12192000" cy="4686669"/>
          </a:xfrm>
        </p:grpSpPr>
        <p:sp>
          <p:nvSpPr>
            <p:cNvPr id="19" name="Rectangle 18"/>
            <p:cNvSpPr/>
            <p:nvPr/>
          </p:nvSpPr>
          <p:spPr>
            <a:xfrm>
              <a:off x="0" y="1363710"/>
              <a:ext cx="12192000" cy="4686669"/>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a:innerShdw blurRad="368300" dist="50800" dir="624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sp>
          <p:nvSpPr>
            <p:cNvPr id="20" name="Oval 19"/>
            <p:cNvSpPr/>
            <p:nvPr/>
          </p:nvSpPr>
          <p:spPr>
            <a:xfrm>
              <a:off x="2418572" y="3740329"/>
              <a:ext cx="1866507" cy="1866507"/>
            </a:xfrm>
            <a:prstGeom prst="ellipse">
              <a:avLst/>
            </a:prstGeom>
            <a:gradFill flip="none" rotWithShape="1">
              <a:gsLst>
                <a:gs pos="0">
                  <a:schemeClr val="accent2">
                    <a:lumMod val="0"/>
                    <a:lumOff val="100000"/>
                    <a:alpha val="28000"/>
                  </a:schemeClr>
                </a:gs>
                <a:gs pos="35000">
                  <a:schemeClr val="accent2">
                    <a:lumMod val="0"/>
                    <a:lumOff val="100000"/>
                    <a:alpha val="3000"/>
                  </a:schemeClr>
                </a:gs>
                <a:gs pos="100000">
                  <a:schemeClr val="accent2">
                    <a:lumMod val="100000"/>
                    <a:alpha val="17000"/>
                  </a:schemeClr>
                </a:gs>
              </a:gsLst>
              <a:path path="circle">
                <a:fillToRect l="50000" t="-80000" r="50000" b="180000"/>
              </a:path>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sp>
          <p:nvSpPr>
            <p:cNvPr id="23" name="Oval 22"/>
            <p:cNvSpPr/>
            <p:nvPr/>
          </p:nvSpPr>
          <p:spPr>
            <a:xfrm>
              <a:off x="967922" y="1363710"/>
              <a:ext cx="3066256" cy="3066256"/>
            </a:xfrm>
            <a:prstGeom prst="ellipse">
              <a:avLst/>
            </a:prstGeom>
            <a:gradFill flip="none" rotWithShape="1">
              <a:gsLst>
                <a:gs pos="0">
                  <a:schemeClr val="accent2">
                    <a:lumMod val="0"/>
                    <a:lumOff val="100000"/>
                    <a:alpha val="28000"/>
                  </a:schemeClr>
                </a:gs>
                <a:gs pos="35000">
                  <a:schemeClr val="accent2">
                    <a:lumMod val="0"/>
                    <a:lumOff val="100000"/>
                    <a:alpha val="3000"/>
                  </a:schemeClr>
                </a:gs>
                <a:gs pos="100000">
                  <a:schemeClr val="accent2">
                    <a:lumMod val="100000"/>
                    <a:alpha val="17000"/>
                  </a:schemeClr>
                </a:gs>
              </a:gsLst>
              <a:path path="circle">
                <a:fillToRect l="50000" t="-80000" r="50000" b="180000"/>
              </a:path>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sp>
          <p:nvSpPr>
            <p:cNvPr id="24" name="Oval 23"/>
            <p:cNvSpPr/>
            <p:nvPr/>
          </p:nvSpPr>
          <p:spPr>
            <a:xfrm>
              <a:off x="4279816" y="5018147"/>
              <a:ext cx="1073344" cy="1014704"/>
            </a:xfrm>
            <a:prstGeom prst="ellipse">
              <a:avLst/>
            </a:prstGeom>
            <a:gradFill flip="none" rotWithShape="1">
              <a:gsLst>
                <a:gs pos="0">
                  <a:schemeClr val="accent2">
                    <a:lumMod val="0"/>
                    <a:lumOff val="100000"/>
                    <a:alpha val="28000"/>
                  </a:schemeClr>
                </a:gs>
                <a:gs pos="35000">
                  <a:schemeClr val="accent2">
                    <a:lumMod val="0"/>
                    <a:lumOff val="100000"/>
                    <a:alpha val="3000"/>
                  </a:schemeClr>
                </a:gs>
                <a:gs pos="100000">
                  <a:schemeClr val="accent2">
                    <a:lumMod val="100000"/>
                    <a:alpha val="17000"/>
                  </a:schemeClr>
                </a:gs>
              </a:gsLst>
              <a:path path="circle">
                <a:fillToRect l="50000" t="-80000" r="50000" b="180000"/>
              </a:path>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sp>
        <p:nvSpPr>
          <p:cNvPr id="2" name="Title 1"/>
          <p:cNvSpPr>
            <a:spLocks noGrp="1"/>
          </p:cNvSpPr>
          <p:nvPr>
            <p:ph type="title"/>
          </p:nvPr>
        </p:nvSpPr>
        <p:spPr/>
        <p:txBody>
          <a:bodyPr/>
          <a:lstStyle/>
          <a:p>
            <a:r>
              <a:rPr lang="en-US" sz="4400" b="0" i="1" dirty="0">
                <a:solidFill>
                  <a:srgbClr val="1D6FA9">
                    <a:lumMod val="75000"/>
                  </a:srgbClr>
                </a:solidFill>
                <a:latin typeface="Calibri" panose="020F0502020204030204" pitchFamily="34" charset="0"/>
                <a:cs typeface="Calibri" panose="020F0502020204030204" pitchFamily="34" charset="0"/>
              </a:rPr>
              <a:t>Novi</a:t>
            </a:r>
            <a:r>
              <a:rPr lang="en-US" sz="4400" b="0" i="1" dirty="0">
                <a:solidFill>
                  <a:srgbClr val="1D6FA9"/>
                </a:solidFill>
                <a:latin typeface="Calibri" panose="020F0502020204030204" pitchFamily="34" charset="0"/>
                <a:cs typeface="Calibri" panose="020F0502020204030204" pitchFamily="34" charset="0"/>
              </a:rPr>
              <a:t>Switch</a:t>
            </a:r>
            <a:r>
              <a:rPr lang="en-CA" sz="3200" b="0" i="1" dirty="0">
                <a:solidFill>
                  <a:srgbClr val="000000"/>
                </a:solidFill>
                <a:latin typeface="Calibri Light" charset="0"/>
                <a:ea typeface="Calibri Light" charset="0"/>
                <a:cs typeface="Calibri Light" charset="0"/>
              </a:rPr>
              <a:t>® </a:t>
            </a:r>
            <a:r>
              <a:rPr lang="en-US" sz="2800" b="0" dirty="0">
                <a:latin typeface="Calibri Light" charset="0"/>
                <a:ea typeface="Calibri Light" charset="0"/>
                <a:cs typeface="Calibri Light" charset="0"/>
              </a:rPr>
              <a:t>- </a:t>
            </a:r>
            <a:r>
              <a:rPr lang="en-US" b="0" dirty="0">
                <a:latin typeface="Calibri Light" charset="0"/>
                <a:ea typeface="Calibri Light" charset="0"/>
                <a:cs typeface="Calibri Light" charset="0"/>
              </a:rPr>
              <a:t>Ready to Deploy</a:t>
            </a:r>
          </a:p>
        </p:txBody>
      </p:sp>
      <p:graphicFrame>
        <p:nvGraphicFramePr>
          <p:cNvPr id="16" name="Table 15"/>
          <p:cNvGraphicFramePr>
            <a:graphicFrameLocks noGrp="1"/>
          </p:cNvGraphicFramePr>
          <p:nvPr>
            <p:extLst>
              <p:ext uri="{D42A27DB-BD31-4B8C-83A1-F6EECF244321}">
                <p14:modId xmlns:p14="http://schemas.microsoft.com/office/powerpoint/2010/main" val="178486601"/>
              </p:ext>
            </p:extLst>
          </p:nvPr>
        </p:nvGraphicFramePr>
        <p:xfrm>
          <a:off x="1314293" y="1831506"/>
          <a:ext cx="9636729" cy="4062540"/>
        </p:xfrm>
        <a:graphic>
          <a:graphicData uri="http://schemas.openxmlformats.org/drawingml/2006/table">
            <a:tbl>
              <a:tblPr firstRow="1" firstCol="1" bandRow="1">
                <a:tableStyleId>{9D7B26C5-4107-4FEC-AEDC-1716B250A1EF}</a:tableStyleId>
              </a:tblPr>
              <a:tblGrid>
                <a:gridCol w="2076729">
                  <a:extLst>
                    <a:ext uri="{9D8B030D-6E8A-4147-A177-3AD203B41FA5}">
                      <a16:colId xmlns:a16="http://schemas.microsoft.com/office/drawing/2014/main" val="20000"/>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gridCol w="1080000">
                  <a:extLst>
                    <a:ext uri="{9D8B030D-6E8A-4147-A177-3AD203B41FA5}">
                      <a16:colId xmlns:a16="http://schemas.microsoft.com/office/drawing/2014/main" val="20005"/>
                    </a:ext>
                  </a:extLst>
                </a:gridCol>
                <a:gridCol w="1080000">
                  <a:extLst>
                    <a:ext uri="{9D8B030D-6E8A-4147-A177-3AD203B41FA5}">
                      <a16:colId xmlns:a16="http://schemas.microsoft.com/office/drawing/2014/main" val="841360323"/>
                    </a:ext>
                  </a:extLst>
                </a:gridCol>
                <a:gridCol w="1080000">
                  <a:extLst>
                    <a:ext uri="{9D8B030D-6E8A-4147-A177-3AD203B41FA5}">
                      <a16:colId xmlns:a16="http://schemas.microsoft.com/office/drawing/2014/main" val="2139411242"/>
                    </a:ext>
                  </a:extLst>
                </a:gridCol>
                <a:gridCol w="1080000">
                  <a:extLst>
                    <a:ext uri="{9D8B030D-6E8A-4147-A177-3AD203B41FA5}">
                      <a16:colId xmlns:a16="http://schemas.microsoft.com/office/drawing/2014/main" val="1685390001"/>
                    </a:ext>
                  </a:extLst>
                </a:gridCol>
                <a:gridCol w="1080000">
                  <a:extLst>
                    <a:ext uri="{9D8B030D-6E8A-4147-A177-3AD203B41FA5}">
                      <a16:colId xmlns:a16="http://schemas.microsoft.com/office/drawing/2014/main" val="214346681"/>
                    </a:ext>
                  </a:extLst>
                </a:gridCol>
              </a:tblGrid>
              <a:tr h="314960">
                <a:tc>
                  <a:txBody>
                    <a:bodyPr/>
                    <a:lstStyle/>
                    <a:p>
                      <a:pPr algn="r"/>
                      <a:endParaRPr lang="en-CA" sz="11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500" b="1" i="1" u="none" kern="1200" noProof="0" dirty="0">
                          <a:solidFill>
                            <a:schemeClr val="bg1"/>
                          </a:solidFill>
                          <a:latin typeface="+mn-lt"/>
                          <a:ea typeface="メイリオ" panose="020B0604030504040204" pitchFamily="34" charset="-128"/>
                          <a:cs typeface="+mn-cs"/>
                        </a:rPr>
                        <a:t>NS-</a:t>
                      </a:r>
                      <a:r>
                        <a:rPr kumimoji="0" lang="en-CA" sz="1500" u="none" strike="noStrike" kern="1200" cap="none" spc="0" normalizeH="0" baseline="0" noProof="0" dirty="0">
                          <a:ln>
                            <a:noFill/>
                          </a:ln>
                          <a:solidFill>
                            <a:schemeClr val="bg1"/>
                          </a:solidFill>
                          <a:effectLst/>
                          <a:uLnTx/>
                          <a:uFillTx/>
                        </a:rPr>
                        <a:t>2116</a:t>
                      </a:r>
                      <a:endParaRPr lang="en-CA" sz="1500" b="1" u="none"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500" b="1" i="1" u="none" kern="1200" noProof="0" dirty="0">
                          <a:solidFill>
                            <a:schemeClr val="bg1"/>
                          </a:solidFill>
                          <a:latin typeface="+mn-lt"/>
                          <a:ea typeface="メイリオ" panose="020B0604030504040204" pitchFamily="34" charset="-128"/>
                          <a:cs typeface="+mn-cs"/>
                        </a:rPr>
                        <a:t>NS-</a:t>
                      </a:r>
                      <a:r>
                        <a:rPr kumimoji="0" lang="en-CA" sz="1500" u="none" strike="noStrike" kern="1200" cap="none" spc="0" normalizeH="0" baseline="0" noProof="0" dirty="0">
                          <a:ln>
                            <a:noFill/>
                          </a:ln>
                          <a:solidFill>
                            <a:schemeClr val="bg1"/>
                          </a:solidFill>
                          <a:effectLst/>
                          <a:uLnTx/>
                          <a:uFillTx/>
                        </a:rPr>
                        <a:t>2122</a:t>
                      </a:r>
                      <a:endParaRPr lang="en-CA" sz="1500" u="none"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500" b="1" i="1" u="none" kern="1200" noProof="0" dirty="0">
                          <a:solidFill>
                            <a:schemeClr val="bg1"/>
                          </a:solidFill>
                          <a:latin typeface="+mn-lt"/>
                          <a:ea typeface="メイリオ" panose="020B0604030504040204" pitchFamily="34" charset="-128"/>
                          <a:cs typeface="+mn-cs"/>
                        </a:rPr>
                        <a:t>NS-</a:t>
                      </a:r>
                      <a:r>
                        <a:rPr kumimoji="0" lang="en-CA" sz="1500" u="none" strike="noStrike" kern="1200" cap="none" spc="0" normalizeH="0" baseline="0" noProof="0" dirty="0">
                          <a:ln>
                            <a:noFill/>
                          </a:ln>
                          <a:solidFill>
                            <a:schemeClr val="bg1"/>
                          </a:solidFill>
                          <a:effectLst/>
                          <a:uLnTx/>
                          <a:uFillTx/>
                        </a:rPr>
                        <a:t>2128</a:t>
                      </a:r>
                      <a:endParaRPr lang="en-CA" sz="1500" u="none"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500" b="1" i="1" u="none" kern="1200" noProof="0" dirty="0">
                          <a:solidFill>
                            <a:schemeClr val="bg1"/>
                          </a:solidFill>
                          <a:latin typeface="+mn-lt"/>
                          <a:ea typeface="メイリオ" panose="020B0604030504040204" pitchFamily="34" charset="-128"/>
                          <a:cs typeface="+mn-cs"/>
                        </a:rPr>
                        <a:t>NS-</a:t>
                      </a:r>
                      <a:r>
                        <a:rPr kumimoji="0" lang="en-CA" sz="1500" u="none" strike="noStrike" kern="1200" cap="none" spc="0" normalizeH="0" baseline="0" noProof="0" dirty="0">
                          <a:ln>
                            <a:noFill/>
                          </a:ln>
                          <a:solidFill>
                            <a:schemeClr val="bg1"/>
                          </a:solidFill>
                          <a:effectLst/>
                          <a:uLnTx/>
                          <a:uFillTx/>
                        </a:rPr>
                        <a:t>2150</a:t>
                      </a:r>
                      <a:endParaRPr lang="en-CA" sz="1500" u="none"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1" i="1" u="none" strike="noStrike" kern="1200" cap="none" spc="0" normalizeH="0" baseline="0" noProof="0" dirty="0">
                          <a:ln>
                            <a:noFill/>
                          </a:ln>
                          <a:solidFill>
                            <a:schemeClr val="bg1"/>
                          </a:solidFill>
                          <a:effectLst/>
                          <a:uLnTx/>
                          <a:uFillTx/>
                          <a:latin typeface="+mn-lt"/>
                          <a:ea typeface="メイリオ" panose="020B0604030504040204" pitchFamily="34" charset="-128"/>
                          <a:cs typeface="+mn-cs"/>
                        </a:rPr>
                        <a:t>NS-</a:t>
                      </a:r>
                      <a:r>
                        <a:rPr kumimoji="0" lang="en-CA" sz="1500" b="1" i="0" u="none" strike="noStrike" kern="1200" cap="none" spc="0" normalizeH="0" baseline="0" noProof="0" dirty="0">
                          <a:ln>
                            <a:noFill/>
                          </a:ln>
                          <a:solidFill>
                            <a:schemeClr val="bg1"/>
                          </a:solidFill>
                          <a:effectLst/>
                          <a:uLnTx/>
                          <a:uFillTx/>
                          <a:latin typeface="+mn-lt"/>
                          <a:ea typeface="+mn-ea"/>
                          <a:cs typeface="+mn-cs"/>
                        </a:rPr>
                        <a:t>21100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1" i="1" u="none" strike="noStrike" kern="1200" cap="none" spc="0" normalizeH="0" baseline="0" noProof="0" dirty="0">
                          <a:ln>
                            <a:noFill/>
                          </a:ln>
                          <a:solidFill>
                            <a:schemeClr val="bg1"/>
                          </a:solidFill>
                          <a:effectLst/>
                          <a:uLnTx/>
                          <a:uFillTx/>
                          <a:latin typeface="+mn-lt"/>
                          <a:ea typeface="メイリオ" panose="020B0604030504040204" pitchFamily="34" charset="-128"/>
                          <a:cs typeface="+mn-cs"/>
                        </a:rPr>
                        <a:t>WB-</a:t>
                      </a:r>
                      <a:r>
                        <a:rPr kumimoji="0" lang="en-CA" sz="1500" b="1" i="0" u="none" strike="noStrike" kern="1200" cap="none" spc="0" normalizeH="0" baseline="0" noProof="0" dirty="0">
                          <a:ln>
                            <a:noFill/>
                          </a:ln>
                          <a:solidFill>
                            <a:schemeClr val="bg1"/>
                          </a:solidFill>
                          <a:effectLst/>
                          <a:uLnTx/>
                          <a:uFillTx/>
                          <a:latin typeface="+mn-lt"/>
                          <a:ea typeface="+mn-ea"/>
                          <a:cs typeface="+mn-cs"/>
                        </a:rPr>
                        <a:t>5164</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1" i="1" u="none" strike="noStrike" kern="1200" cap="none" spc="0" normalizeH="0" baseline="0" noProof="0" dirty="0">
                          <a:ln>
                            <a:noFill/>
                          </a:ln>
                          <a:solidFill>
                            <a:schemeClr val="bg1"/>
                          </a:solidFill>
                          <a:effectLst/>
                          <a:uLnTx/>
                          <a:uFillTx/>
                          <a:latin typeface="+mn-lt"/>
                          <a:ea typeface="メイリオ" panose="020B0604030504040204" pitchFamily="34" charset="-128"/>
                          <a:cs typeface="+mn-cs"/>
                        </a:rPr>
                        <a:t>WB-</a:t>
                      </a:r>
                      <a:r>
                        <a:rPr kumimoji="0" lang="en-CA" sz="1500" b="1" i="0" u="none" strike="noStrike" kern="1200" cap="none" spc="0" normalizeH="0" baseline="0" noProof="0" dirty="0">
                          <a:ln>
                            <a:noFill/>
                          </a:ln>
                          <a:solidFill>
                            <a:schemeClr val="bg1"/>
                          </a:solidFill>
                          <a:effectLst/>
                          <a:uLnTx/>
                          <a:uFillTx/>
                          <a:latin typeface="+mn-lt"/>
                          <a:ea typeface="+mn-ea"/>
                          <a:cs typeface="+mn-cs"/>
                        </a:rPr>
                        <a:t>5132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Switching</a:t>
                      </a:r>
                      <a:r>
                        <a:rPr lang="en-CA" sz="1200" baseline="0" dirty="0">
                          <a:solidFill>
                            <a:schemeClr val="bg1"/>
                          </a:solidFill>
                        </a:rPr>
                        <a:t> Capacity              </a:t>
                      </a:r>
                      <a:br>
                        <a:rPr lang="en-CA" sz="1200" baseline="0" dirty="0">
                          <a:solidFill>
                            <a:schemeClr val="bg1"/>
                          </a:solidFill>
                        </a:rPr>
                      </a:br>
                      <a:r>
                        <a:rPr lang="en-CA" sz="1200" baseline="0" dirty="0">
                          <a:solidFill>
                            <a:schemeClr val="bg1"/>
                          </a:solidFill>
                        </a:rPr>
                        <a:t>(</a:t>
                      </a:r>
                      <a:r>
                        <a:rPr lang="en-CA" sz="1200" baseline="0" dirty="0" err="1">
                          <a:solidFill>
                            <a:schemeClr val="bg1"/>
                          </a:solidFill>
                        </a:rPr>
                        <a:t>Gbps</a:t>
                      </a:r>
                      <a:r>
                        <a:rPr lang="en-CA" sz="1200" baseline="0" dirty="0">
                          <a:solidFill>
                            <a:schemeClr val="bg1"/>
                          </a:solidFill>
                        </a:rPr>
                        <a:t>)</a:t>
                      </a:r>
                      <a:r>
                        <a:rPr lang="en-US" sz="1200" dirty="0">
                          <a:solidFill>
                            <a:schemeClr val="bg1"/>
                          </a:solidFill>
                        </a:rPr>
                        <a:t> *</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160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400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400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128</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latinLnBrk="0" hangingPunct="1"/>
                      <a:r>
                        <a:rPr lang="en-CA" sz="1200" kern="1200" dirty="0">
                          <a:solidFill>
                            <a:schemeClr val="bg1"/>
                          </a:solidFill>
                          <a:latin typeface="+mn-lt"/>
                          <a:ea typeface="+mn-ea"/>
                          <a:cs typeface="+mn-cs"/>
                        </a:rPr>
                        <a:t>256</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6,400</a:t>
                      </a:r>
                      <a:endParaRPr lang="en-CA" sz="1200" kern="1200" dirty="0">
                        <a:solidFill>
                          <a:schemeClr val="bg1"/>
                        </a:solidFill>
                        <a:latin typeface="+mn-lt"/>
                        <a:ea typeface="+mn-ea"/>
                        <a:cs typeface="+mn-cs"/>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bg1"/>
                          </a:solidFill>
                          <a:latin typeface="+mn-lt"/>
                          <a:ea typeface="+mn-ea"/>
                          <a:cs typeface="+mn-cs"/>
                        </a:rPr>
                        <a:t>3,200</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5348713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Forwarding Capacity </a:t>
                      </a:r>
                      <a:r>
                        <a:rPr lang="en-CA" sz="1200" baseline="0" dirty="0">
                          <a:solidFill>
                            <a:schemeClr val="bg1"/>
                          </a:solidFill>
                        </a:rPr>
                        <a:t>(</a:t>
                      </a:r>
                      <a:r>
                        <a:rPr lang="en-CA" sz="1200" baseline="0" dirty="0" err="1">
                          <a:solidFill>
                            <a:schemeClr val="bg1"/>
                          </a:solidFill>
                        </a:rPr>
                        <a:t>Mpps</a:t>
                      </a:r>
                      <a:r>
                        <a:rPr lang="en-CA" sz="1200" baseline="0" dirty="0">
                          <a:solidFill>
                            <a:schemeClr val="bg1"/>
                          </a:solidFill>
                        </a:rPr>
                        <a:t>) </a:t>
                      </a:r>
                      <a:r>
                        <a:rPr lang="en-US" sz="1200" dirty="0">
                          <a:solidFill>
                            <a:schemeClr val="bg1"/>
                          </a:solidFill>
                        </a:rPr>
                        <a:t>*</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240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360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360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190</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kern="1200" dirty="0">
                          <a:solidFill>
                            <a:schemeClr val="bg1"/>
                          </a:solidFill>
                          <a:latin typeface="+mn-lt"/>
                          <a:ea typeface="+mn-ea"/>
                          <a:cs typeface="+mn-cs"/>
                        </a:rPr>
                        <a:t>360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kern="1200" dirty="0">
                          <a:solidFill>
                            <a:schemeClr val="bg1"/>
                          </a:solidFill>
                          <a:latin typeface="+mn-lt"/>
                          <a:ea typeface="+mn-ea"/>
                          <a:cs typeface="+mn-cs"/>
                        </a:rPr>
                        <a:t>4,000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kern="1200" dirty="0">
                          <a:solidFill>
                            <a:schemeClr val="bg1"/>
                          </a:solidFill>
                          <a:latin typeface="+mn-lt"/>
                          <a:ea typeface="+mn-ea"/>
                          <a:cs typeface="+mn-cs"/>
                        </a:rPr>
                        <a:t>2,000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4514828"/>
                  </a:ext>
                </a:extLst>
              </a:tr>
              <a:tr h="640080">
                <a:tc>
                  <a:txBody>
                    <a:bodyPr/>
                    <a:lstStyle/>
                    <a:p>
                      <a:pPr algn="ctr"/>
                      <a:r>
                        <a:rPr lang="en-CA" sz="1200" dirty="0">
                          <a:solidFill>
                            <a:schemeClr val="bg1"/>
                          </a:solidFill>
                        </a:rPr>
                        <a:t>Ports </a:t>
                      </a:r>
                      <a:r>
                        <a:rPr lang="en-US" sz="1200" dirty="0">
                          <a:solidFill>
                            <a:schemeClr val="bg1"/>
                          </a:solidFill>
                        </a:rPr>
                        <a:t>**</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latin typeface="+mn-lt"/>
                          <a:ea typeface="+mn-ea"/>
                          <a:cs typeface="+mn-cs"/>
                        </a:rPr>
                        <a:t>16xSFP/SFP+</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latin typeface="+mn-lt"/>
                          <a:ea typeface="+mn-ea"/>
                          <a:cs typeface="+mn-cs"/>
                        </a:rPr>
                        <a:t>20xSFP/SFP+ &amp; 2xQSFP28 </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latin typeface="+mn-lt"/>
                          <a:ea typeface="+mn-ea"/>
                          <a:cs typeface="+mn-cs"/>
                        </a:rPr>
                        <a:t>20xSFP/SFP+ &amp; 4xSFP+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latin typeface="+mn-lt"/>
                          <a:ea typeface="+mn-ea"/>
                          <a:cs typeface="+mn-cs"/>
                        </a:rPr>
                        <a:t>&amp; 4xQSFP+</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3663" indent="0" algn="ctr" defTabSz="914400" rtl="0" eaLnBrk="1" latinLnBrk="0" hangingPunct="1"/>
                      <a:r>
                        <a:rPr kumimoji="0" lang="en-CA" sz="1200" kern="1200" dirty="0">
                          <a:solidFill>
                            <a:schemeClr val="bg1"/>
                          </a:solidFill>
                        </a:rPr>
                        <a:t>48xSFP &amp;  2xQSFP+ </a:t>
                      </a:r>
                      <a:endParaRPr kumimoji="0" lang="en-CA" sz="1200" b="0" kern="1200" dirty="0">
                        <a:solidFill>
                          <a:schemeClr val="bg1"/>
                        </a:solidFill>
                        <a:latin typeface="Segoe UI" panose="020B0502040204020203" pitchFamily="34" charset="0"/>
                        <a:ea typeface="+mn-ea"/>
                        <a:cs typeface="+mn-cs"/>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rPr>
                        <a:t>96x10/100/</a:t>
                      </a:r>
                      <a:br>
                        <a:rPr kumimoji="0" lang="en-CA" sz="1200" kern="1200" dirty="0">
                          <a:solidFill>
                            <a:schemeClr val="bg1"/>
                          </a:solidFill>
                        </a:rPr>
                      </a:br>
                      <a:r>
                        <a:rPr kumimoji="0" lang="en-CA" sz="1200" kern="1200" dirty="0">
                          <a:solidFill>
                            <a:schemeClr val="bg1"/>
                          </a:solidFill>
                        </a:rPr>
                        <a:t>1000BASE-T </a:t>
                      </a:r>
                      <a:br>
                        <a:rPr kumimoji="0" lang="en-CA" sz="1200" kern="1200" dirty="0">
                          <a:solidFill>
                            <a:schemeClr val="bg1"/>
                          </a:solidFill>
                        </a:rPr>
                      </a:br>
                      <a:r>
                        <a:rPr kumimoji="0" lang="en-CA" sz="1200" kern="1200" dirty="0">
                          <a:solidFill>
                            <a:schemeClr val="bg1"/>
                          </a:solidFill>
                        </a:rPr>
                        <a:t>&amp; 4xQSFP+</a:t>
                      </a:r>
                      <a:endParaRPr kumimoji="0" lang="en-CA" sz="1200" b="0" kern="1200" dirty="0">
                        <a:solidFill>
                          <a:schemeClr val="bg1"/>
                        </a:solidFill>
                        <a:latin typeface="Segoe UI" panose="020B0502040204020203" pitchFamily="34" charset="0"/>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marR="0" lvl="0" indent="0" algn="ctr" defTabSz="9144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bg1"/>
                          </a:solidFill>
                          <a:latin typeface="+mn-lt"/>
                          <a:ea typeface="+mn-ea"/>
                          <a:cs typeface="+mn-cs"/>
                        </a:rPr>
                        <a:t>64x</a:t>
                      </a:r>
                      <a:r>
                        <a:rPr kumimoji="0" lang="en-US" sz="1200" kern="1200" dirty="0">
                          <a:solidFill>
                            <a:schemeClr val="bg1"/>
                          </a:solidFill>
                          <a:latin typeface="+mn-lt"/>
                          <a:ea typeface="+mn-ea"/>
                          <a:cs typeface="+mn-cs"/>
                        </a:rPr>
                        <a:t>QSFP28</a:t>
                      </a:r>
                      <a:endParaRPr kumimoji="0" lang="en-CA" sz="1200" kern="120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marR="0" lvl="0" indent="0" algn="ctr" defTabSz="9144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bg1"/>
                          </a:solidFill>
                          <a:latin typeface="+mn-lt"/>
                          <a:ea typeface="+mn-ea"/>
                          <a:cs typeface="+mn-cs"/>
                        </a:rPr>
                        <a:t>32x</a:t>
                      </a:r>
                      <a:r>
                        <a:rPr kumimoji="0" lang="en-US" sz="1200" kern="1200" dirty="0">
                          <a:solidFill>
                            <a:schemeClr val="bg1"/>
                          </a:solidFill>
                          <a:latin typeface="+mn-lt"/>
                          <a:ea typeface="+mn-ea"/>
                          <a:cs typeface="+mn-cs"/>
                        </a:rPr>
                        <a:t>QSFP28</a:t>
                      </a:r>
                      <a:endParaRPr kumimoji="0" lang="en-CA" sz="1200" kern="120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7720929"/>
                  </a:ext>
                </a:extLst>
              </a:tr>
              <a:tr h="274320">
                <a:tc>
                  <a:txBody>
                    <a:bodyPr/>
                    <a:lstStyle/>
                    <a:p>
                      <a:pPr algn="ctr"/>
                      <a:endParaRPr lang="en-CA"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CA"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b="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b="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8776474"/>
                  </a:ext>
                </a:extLst>
              </a:tr>
              <a:tr h="281940">
                <a:tc>
                  <a:txBody>
                    <a:bodyPr/>
                    <a:lstStyle/>
                    <a:p>
                      <a:pPr algn="ctr"/>
                      <a:r>
                        <a:rPr lang="en-CA" sz="1200" dirty="0">
                          <a:solidFill>
                            <a:schemeClr val="bg1"/>
                          </a:solidFill>
                        </a:rPr>
                        <a:t>Flow Entries (TCAM)</a:t>
                      </a:r>
                      <a:r>
                        <a:rPr lang="en-US" sz="1200" dirty="0">
                          <a:solidFill>
                            <a:schemeClr val="bg1"/>
                          </a:solidFill>
                        </a:rPr>
                        <a:t> * </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15K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1M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16K/1M</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bg1"/>
                          </a:solidFill>
                          <a:latin typeface="+mn-lt"/>
                          <a:ea typeface="+mn-ea"/>
                          <a:cs typeface="+mn-cs"/>
                        </a:rPr>
                        <a:t>100K</a:t>
                      </a:r>
                      <a:r>
                        <a:rPr lang="en-US" sz="1200" dirty="0">
                          <a:solidFill>
                            <a:schemeClr val="bg1"/>
                          </a:solidFill>
                        </a:rPr>
                        <a:t>***</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819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Flow Entries (DRAM)</a:t>
                      </a:r>
                      <a:r>
                        <a:rPr lang="en-US" sz="1200" dirty="0">
                          <a:solidFill>
                            <a:schemeClr val="bg1"/>
                          </a:solidFill>
                        </a:rPr>
                        <a:t> * </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5">
                  <a:txBody>
                    <a:bodyPr/>
                    <a:lstStyle/>
                    <a:p>
                      <a:pPr algn="ctr"/>
                      <a:r>
                        <a:rPr lang="en-CA" sz="1200" dirty="0">
                          <a:solidFill>
                            <a:schemeClr val="bg1"/>
                          </a:solidFill>
                        </a:rPr>
                        <a:t>6M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bg1"/>
                          </a:solidFill>
                          <a:latin typeface="+mn-lt"/>
                          <a:ea typeface="+mn-ea"/>
                          <a:cs typeface="+mn-cs"/>
                        </a:rPr>
                        <a:t>2.6M</a:t>
                      </a:r>
                      <a:r>
                        <a:rPr lang="en-US" sz="1200" dirty="0">
                          <a:solidFill>
                            <a:schemeClr val="bg1"/>
                          </a:solidFill>
                        </a:rPr>
                        <a:t>***</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24596286"/>
                  </a:ext>
                </a:extLst>
              </a:tr>
              <a:tr h="281940">
                <a:tc>
                  <a:txBody>
                    <a:bodyPr/>
                    <a:lstStyle/>
                    <a:p>
                      <a:pPr algn="ctr"/>
                      <a:r>
                        <a:rPr lang="en-CA" sz="1200" dirty="0">
                          <a:solidFill>
                            <a:schemeClr val="bg1"/>
                          </a:solidFill>
                        </a:rPr>
                        <a:t>Flow Modifications/Sec</a:t>
                      </a:r>
                      <a:r>
                        <a:rPr lang="en-US" sz="1200" dirty="0">
                          <a:solidFill>
                            <a:schemeClr val="bg1"/>
                          </a:solidFill>
                        </a:rPr>
                        <a:t>*</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CA" sz="1200" dirty="0">
                          <a:solidFill>
                            <a:schemeClr val="bg1"/>
                          </a:solidFill>
                        </a:rPr>
                        <a:t>3,200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4">
                  <a:txBody>
                    <a:bodyPr/>
                    <a:lstStyle/>
                    <a:p>
                      <a:pPr algn="ctr"/>
                      <a:r>
                        <a:rPr lang="en-CA" sz="1200" dirty="0">
                          <a:solidFill>
                            <a:schemeClr val="bg1"/>
                          </a:solidFill>
                        </a:rPr>
                        <a:t>40K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bg1"/>
                          </a:solidFill>
                          <a:latin typeface="+mn-lt"/>
                          <a:ea typeface="+mn-ea"/>
                          <a:cs typeface="+mn-cs"/>
                        </a:rPr>
                        <a:t>TBD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281940">
                <a:tc>
                  <a:txBody>
                    <a:bodyPr/>
                    <a:lstStyle/>
                    <a:p>
                      <a:pPr algn="ctr"/>
                      <a:r>
                        <a:rPr lang="en-CA" sz="1200" dirty="0">
                          <a:solidFill>
                            <a:schemeClr val="bg1"/>
                          </a:solidFill>
                        </a:rPr>
                        <a:t>Group Table Entries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5">
                  <a:txBody>
                    <a:bodyPr/>
                    <a:lstStyle/>
                    <a:p>
                      <a:pPr algn="ctr"/>
                      <a:r>
                        <a:rPr lang="en-CA" sz="1200" dirty="0">
                          <a:solidFill>
                            <a:schemeClr val="bg1"/>
                          </a:solidFill>
                        </a:rPr>
                        <a:t>10K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bg1"/>
                          </a:solidFill>
                          <a:latin typeface="+mn-lt"/>
                          <a:ea typeface="+mn-ea"/>
                          <a:cs typeface="+mn-cs"/>
                        </a:rPr>
                        <a:t>TBD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281940">
                <a:tc>
                  <a:txBody>
                    <a:bodyPr/>
                    <a:lstStyle/>
                    <a:p>
                      <a:pPr algn="ctr"/>
                      <a:r>
                        <a:rPr lang="en-CA" sz="1200" dirty="0">
                          <a:solidFill>
                            <a:schemeClr val="bg1"/>
                          </a:solidFill>
                        </a:rPr>
                        <a:t>OpenFlow</a:t>
                      </a:r>
                      <a:r>
                        <a:rPr lang="en-CA" sz="1200" baseline="0" dirty="0">
                          <a:solidFill>
                            <a:schemeClr val="bg1"/>
                          </a:solidFill>
                        </a:rPr>
                        <a:t> Meters</a:t>
                      </a:r>
                      <a:endParaRPr lang="en-CA" sz="1200"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1"/>
                          </a:solidFill>
                          <a:effectLst/>
                          <a:uLnTx/>
                          <a:uFillTx/>
                          <a:latin typeface="+mn-lt"/>
                          <a:ea typeface="+mn-ea"/>
                          <a:cs typeface="+mn-cs"/>
                        </a:rPr>
                        <a:t>1M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kern="1200" noProof="0" dirty="0">
                          <a:solidFill>
                            <a:schemeClr val="bg1"/>
                          </a:solidFill>
                          <a:latin typeface="+mn-lt"/>
                          <a:ea typeface="+mn-ea"/>
                          <a:cs typeface="+mn-cs"/>
                        </a:rPr>
                        <a:t>TBD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200" kern="1200" noProof="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504000">
                <a:tc>
                  <a:txBody>
                    <a:bodyPr/>
                    <a:lstStyle/>
                    <a:p>
                      <a:pPr algn="ctr"/>
                      <a:r>
                        <a:rPr lang="en-CA" sz="1200" dirty="0">
                          <a:solidFill>
                            <a:schemeClr val="bg1"/>
                          </a:solidFill>
                        </a:rPr>
                        <a:t>Availability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latin typeface="+mn-lt"/>
                          <a:ea typeface="+mn-ea"/>
                          <a:cs typeface="+mn-cs"/>
                        </a:rPr>
                        <a:t>Q2’16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kern="120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latin typeface="+mn-lt"/>
                          <a:ea typeface="+mn-ea"/>
                          <a:cs typeface="+mn-cs"/>
                        </a:rPr>
                        <a:t>Q2’15</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kern="1200" dirty="0">
                          <a:solidFill>
                            <a:schemeClr val="bg1"/>
                          </a:solidFill>
                          <a:latin typeface="+mn-lt"/>
                          <a:ea typeface="+mn-ea"/>
                          <a:cs typeface="+mn-cs"/>
                        </a:rPr>
                        <a:t>Q1’17</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92075"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kern="1200" dirty="0">
                        <a:solidFill>
                          <a:schemeClr val="bg1"/>
                        </a:solidFill>
                        <a:latin typeface="+mn-lt"/>
                        <a:ea typeface="+mn-ea"/>
                        <a:cs typeface="+mn-cs"/>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 Q1’18</a:t>
                      </a:r>
                      <a:endParaRPr kumimoji="0" lang="en-CA" sz="1200" b="0" i="0" u="none" strike="noStrike" kern="1200" cap="none" spc="0" normalizeH="0" baseline="0" noProof="0" dirty="0">
                        <a:ln>
                          <a:noFill/>
                        </a:ln>
                        <a:solidFill>
                          <a:schemeClr val="bg1"/>
                        </a:solidFill>
                        <a:effectLst/>
                        <a:uLnTx/>
                        <a:uFillTx/>
                        <a:latin typeface="+mn-lt"/>
                        <a:ea typeface="+mn-ea"/>
                        <a:cs typeface="+mn-cs"/>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rPr>
                        <a:t>TBD</a:t>
                      </a:r>
                      <a:endParaRPr kumimoji="0" lang="en-CA" sz="1200" b="0" i="0" u="none" strike="noStrike" kern="1200" cap="none" spc="0" normalizeH="0" baseline="0" noProof="0" dirty="0">
                        <a:ln>
                          <a:noFill/>
                        </a:ln>
                        <a:solidFill>
                          <a:schemeClr val="bg1"/>
                        </a:solidFill>
                        <a:effectLst/>
                        <a:highlight>
                          <a:srgbClr val="FFFF00"/>
                        </a:highlight>
                        <a:uLnTx/>
                        <a:uFillTx/>
                        <a:latin typeface="+mn-lt"/>
                        <a:ea typeface="+mn-ea"/>
                        <a:cs typeface="+mn-cs"/>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0610248"/>
                  </a:ext>
                </a:extLst>
              </a:tr>
            </a:tbl>
          </a:graphicData>
        </a:graphic>
      </p:graphicFrame>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1828" y="274201"/>
            <a:ext cx="950333" cy="757443"/>
          </a:xfrm>
          <a:prstGeom prst="rect">
            <a:avLst/>
          </a:prstGeom>
        </p:spPr>
      </p:pic>
      <p:sp>
        <p:nvSpPr>
          <p:cNvPr id="22" name="TextBox 21">
            <a:extLst>
              <a:ext uri="{FF2B5EF4-FFF2-40B4-BE49-F238E27FC236}">
                <a16:creationId xmlns:a16="http://schemas.microsoft.com/office/drawing/2014/main" id="{3069BD18-E7DB-4A51-899E-646823D237B6}"/>
              </a:ext>
            </a:extLst>
          </p:cNvPr>
          <p:cNvSpPr txBox="1"/>
          <p:nvPr/>
        </p:nvSpPr>
        <p:spPr>
          <a:xfrm>
            <a:off x="368393" y="6081908"/>
            <a:ext cx="6924996"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tab pos="180970" algn="l"/>
              </a:tabLst>
              <a:defRPr/>
            </a:pPr>
            <a:r>
              <a:rPr kumimoji="0" lang="en-US" sz="1000" b="0" i="0" u="none" strike="noStrike" kern="1200" cap="none" spc="0" normalizeH="0" baseline="0" noProof="0" dirty="0">
                <a:ln>
                  <a:noFill/>
                </a:ln>
                <a:solidFill>
                  <a:srgbClr val="FF0000"/>
                </a:solidFill>
                <a:effectLst/>
                <a:uLnTx/>
                <a:uFillTx/>
                <a:latin typeface="Segoe UI"/>
                <a:ea typeface="+mn-ea"/>
                <a:cs typeface="+mn-cs"/>
              </a:rPr>
              <a:t>*) 	</a:t>
            </a:r>
            <a:r>
              <a:rPr kumimoji="0" lang="en-CA" sz="1000" b="0" i="0" u="none" strike="noStrike" kern="1200" cap="none" spc="0" normalizeH="0" baseline="0" noProof="0" dirty="0">
                <a:ln>
                  <a:noFill/>
                </a:ln>
                <a:solidFill>
                  <a:srgbClr val="014F67"/>
                </a:solidFill>
                <a:effectLst/>
                <a:uLnTx/>
                <a:uFillTx/>
                <a:latin typeface="Segoe UI"/>
                <a:ea typeface="+mn-ea"/>
                <a:cs typeface="+mn-cs"/>
              </a:rPr>
              <a:t>Disclaimer: Performance ratings have been obtained under specific test conditions and reflect the maximum performance of NoviSwitch products as measured by those tests. Any difference in test and configuration will affect actual performance. </a:t>
            </a:r>
            <a:endParaRPr kumimoji="0" lang="en-US" sz="1000" b="0" i="0" u="none" strike="noStrike" kern="1200" cap="none" spc="0" normalizeH="0" baseline="0" noProof="0" dirty="0">
              <a:ln>
                <a:noFill/>
              </a:ln>
              <a:solidFill>
                <a:srgbClr val="014F67"/>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2B049B40-EB12-4FC9-AB6B-A32819093206}"/>
              </a:ext>
            </a:extLst>
          </p:cNvPr>
          <p:cNvSpPr txBox="1"/>
          <p:nvPr/>
        </p:nvSpPr>
        <p:spPr>
          <a:xfrm>
            <a:off x="7143148" y="6106911"/>
            <a:ext cx="3022976" cy="400110"/>
          </a:xfrm>
          <a:prstGeom prst="rect">
            <a:avLst/>
          </a:prstGeom>
          <a:noFill/>
        </p:spPr>
        <p:txBody>
          <a:bodyPr wrap="square" rtlCol="0">
            <a:spAutoFit/>
          </a:bodyPr>
          <a:lstStyle/>
          <a:p>
            <a:pPr marL="266693" marR="0" lvl="0" indent="-266693" algn="l" defTabSz="914377" rtl="0" eaLnBrk="1" fontAlgn="auto" latinLnBrk="0" hangingPunct="1">
              <a:lnSpc>
                <a:spcPct val="100000"/>
              </a:lnSpc>
              <a:spcBef>
                <a:spcPts val="0"/>
              </a:spcBef>
              <a:spcAft>
                <a:spcPts val="0"/>
              </a:spcAft>
              <a:buClrTx/>
              <a:buSzTx/>
              <a:buFontTx/>
              <a:buNone/>
              <a:tabLst>
                <a:tab pos="266693" algn="l"/>
              </a:tabLst>
              <a:defRPr/>
            </a:pPr>
            <a:r>
              <a:rPr kumimoji="0" lang="en-US" sz="1000" b="0" i="0" u="none" strike="noStrike" kern="1200" cap="none" spc="0" normalizeH="0" baseline="0" noProof="0" dirty="0">
                <a:ln>
                  <a:noFill/>
                </a:ln>
                <a:solidFill>
                  <a:srgbClr val="FF0000"/>
                </a:solidFill>
                <a:effectLst/>
                <a:uLnTx/>
                <a:uFillTx/>
                <a:latin typeface="Segoe UI"/>
                <a:ea typeface="+mn-ea"/>
                <a:cs typeface="+mn-cs"/>
              </a:rPr>
              <a:t>**) 	</a:t>
            </a:r>
            <a:r>
              <a:rPr kumimoji="0" lang="en-CA" sz="1000" b="0" i="0" u="none" strike="noStrike" kern="1200" cap="none" spc="0" normalizeH="0" baseline="0" noProof="0" dirty="0">
                <a:ln>
                  <a:noFill/>
                </a:ln>
                <a:solidFill>
                  <a:srgbClr val="014F67"/>
                </a:solidFill>
                <a:effectLst/>
                <a:uLnTx/>
                <a:uFillTx/>
                <a:latin typeface="Segoe UI"/>
                <a:ea typeface="+mn-ea"/>
                <a:cs typeface="+mn-cs"/>
              </a:rPr>
              <a:t>Fanout options: </a:t>
            </a:r>
          </a:p>
          <a:p>
            <a:pPr marL="266693" marR="0" lvl="0" indent="-266693" algn="l" defTabSz="914377" rtl="0" eaLnBrk="1" fontAlgn="auto" latinLnBrk="0" hangingPunct="1">
              <a:lnSpc>
                <a:spcPct val="100000"/>
              </a:lnSpc>
              <a:spcBef>
                <a:spcPts val="0"/>
              </a:spcBef>
              <a:spcAft>
                <a:spcPts val="0"/>
              </a:spcAft>
              <a:buClrTx/>
              <a:buSzTx/>
              <a:buFontTx/>
              <a:buNone/>
              <a:tabLst>
                <a:tab pos="266693" algn="l"/>
              </a:tabLst>
              <a:defRPr/>
            </a:pPr>
            <a:r>
              <a:rPr kumimoji="0" lang="en-CA" sz="1000" b="0" i="0" u="none" strike="noStrike" kern="1200" cap="none" spc="0" normalizeH="0" baseline="0" noProof="0" dirty="0">
                <a:ln>
                  <a:noFill/>
                </a:ln>
                <a:solidFill>
                  <a:srgbClr val="014F67"/>
                </a:solidFill>
                <a:effectLst/>
                <a:uLnTx/>
                <a:uFillTx/>
                <a:latin typeface="Segoe UI"/>
                <a:ea typeface="+mn-ea"/>
                <a:cs typeface="+mn-cs"/>
              </a:rPr>
              <a:t>	QSFP fanout to 4x10GE</a:t>
            </a:r>
          </a:p>
        </p:txBody>
      </p:sp>
      <p:sp>
        <p:nvSpPr>
          <p:cNvPr id="26" name="TextBox 25">
            <a:extLst>
              <a:ext uri="{FF2B5EF4-FFF2-40B4-BE49-F238E27FC236}">
                <a16:creationId xmlns:a16="http://schemas.microsoft.com/office/drawing/2014/main" id="{59E9825E-1EC7-470A-9D19-DE3463A30F3C}"/>
              </a:ext>
            </a:extLst>
          </p:cNvPr>
          <p:cNvSpPr txBox="1"/>
          <p:nvPr/>
        </p:nvSpPr>
        <p:spPr>
          <a:xfrm>
            <a:off x="9060861" y="6095191"/>
            <a:ext cx="3036848"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tab pos="266693" algn="l"/>
              </a:tabLst>
              <a:defRPr/>
            </a:pPr>
            <a:r>
              <a:rPr kumimoji="0" lang="en-US" sz="1000" b="0" i="0" u="none" strike="noStrike" kern="1200" cap="none" spc="0" normalizeH="0" baseline="0" noProof="0" dirty="0">
                <a:ln>
                  <a:noFill/>
                </a:ln>
                <a:solidFill>
                  <a:srgbClr val="FF0000"/>
                </a:solidFill>
                <a:effectLst/>
                <a:uLnTx/>
                <a:uFillTx/>
                <a:latin typeface="Segoe UI"/>
                <a:ea typeface="+mn-ea"/>
                <a:cs typeface="+mn-cs"/>
              </a:rPr>
              <a:t>***) </a:t>
            </a:r>
            <a:r>
              <a:rPr kumimoji="0" lang="en-CA" sz="1000" b="0" i="0" u="none" strike="noStrike" kern="1200" cap="none" spc="0" normalizeH="0" baseline="0" noProof="0" dirty="0">
                <a:ln>
                  <a:noFill/>
                </a:ln>
                <a:solidFill>
                  <a:srgbClr val="014F67"/>
                </a:solidFill>
                <a:effectLst/>
                <a:uLnTx/>
                <a:uFillTx/>
                <a:latin typeface="Segoe UI"/>
                <a:ea typeface="+mn-ea"/>
                <a:cs typeface="+mn-cs"/>
              </a:rPr>
              <a:t>Assuming 32bits match fields   (</a:t>
            </a:r>
            <a:r>
              <a:rPr kumimoji="0" lang="en-CA" sz="1000" b="0" i="0" u="none" strike="noStrike" kern="1200" cap="none" spc="0" normalizeH="0" baseline="0" noProof="0" dirty="0" err="1">
                <a:ln>
                  <a:noFill/>
                </a:ln>
                <a:solidFill>
                  <a:srgbClr val="014F67"/>
                </a:solidFill>
                <a:effectLst/>
                <a:uLnTx/>
                <a:uFillTx/>
                <a:latin typeface="Segoe UI"/>
                <a:ea typeface="+mn-ea"/>
                <a:cs typeface="+mn-cs"/>
              </a:rPr>
              <a:t>eg</a:t>
            </a:r>
            <a:r>
              <a:rPr kumimoji="0" lang="en-CA" sz="1000" b="0" i="0" u="none" strike="noStrike" kern="1200" cap="none" spc="0" normalizeH="0" baseline="0" noProof="0" dirty="0">
                <a:ln>
                  <a:noFill/>
                </a:ln>
                <a:solidFill>
                  <a:srgbClr val="014F67"/>
                </a:solidFill>
                <a:effectLst/>
                <a:uLnTx/>
                <a:uFillTx/>
                <a:latin typeface="Segoe UI"/>
                <a:ea typeface="+mn-ea"/>
                <a:cs typeface="+mn-cs"/>
              </a:rPr>
              <a:t>. IPv4 address)</a:t>
            </a:r>
          </a:p>
        </p:txBody>
      </p:sp>
      <p:grpSp>
        <p:nvGrpSpPr>
          <p:cNvPr id="28" name="Group 27"/>
          <p:cNvGrpSpPr/>
          <p:nvPr/>
        </p:nvGrpSpPr>
        <p:grpSpPr>
          <a:xfrm>
            <a:off x="5570121" y="1269633"/>
            <a:ext cx="1034811" cy="162608"/>
            <a:chOff x="7078174" y="1344880"/>
            <a:chExt cx="1493422" cy="234673"/>
          </a:xfrm>
        </p:grpSpPr>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8174" y="1433658"/>
              <a:ext cx="1493421" cy="145895"/>
            </a:xfrm>
            <a:prstGeom prst="rect">
              <a:avLst/>
            </a:prstGeom>
            <a:effectLst>
              <a:reflection blurRad="6350" stA="50000" endA="300" endPos="55000" dir="5400000" sy="-100000" algn="bl" rotWithShape="0"/>
            </a:effectLst>
          </p:spPr>
        </p:pic>
        <p:sp>
          <p:nvSpPr>
            <p:cNvPr id="30" name="Trapezoid 29"/>
            <p:cNvSpPr/>
            <p:nvPr/>
          </p:nvSpPr>
          <p:spPr>
            <a:xfrm>
              <a:off x="7078175" y="1344880"/>
              <a:ext cx="1493421" cy="88777"/>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grpSp>
        <p:nvGrpSpPr>
          <p:cNvPr id="31" name="Group 30"/>
          <p:cNvGrpSpPr/>
          <p:nvPr/>
        </p:nvGrpSpPr>
        <p:grpSpPr>
          <a:xfrm>
            <a:off x="4471605" y="1263057"/>
            <a:ext cx="1074377" cy="169280"/>
            <a:chOff x="5484682" y="946835"/>
            <a:chExt cx="2039111" cy="321285"/>
          </a:xfrm>
        </p:grpSpPr>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4682" y="1067928"/>
              <a:ext cx="2039111" cy="200192"/>
            </a:xfrm>
            <a:prstGeom prst="rect">
              <a:avLst/>
            </a:prstGeom>
            <a:effectLst>
              <a:reflection blurRad="6350" stA="50000" endA="300" endPos="55000" dir="5400000" sy="-100000" algn="bl" rotWithShape="0"/>
            </a:effectLst>
          </p:spPr>
        </p:pic>
        <p:sp>
          <p:nvSpPr>
            <p:cNvPr id="33" name="Trapezoid 32"/>
            <p:cNvSpPr/>
            <p:nvPr/>
          </p:nvSpPr>
          <p:spPr>
            <a:xfrm>
              <a:off x="5486745" y="946835"/>
              <a:ext cx="2037048" cy="121093"/>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grpSp>
        <p:nvGrpSpPr>
          <p:cNvPr id="34" name="Group 33"/>
          <p:cNvGrpSpPr/>
          <p:nvPr/>
        </p:nvGrpSpPr>
        <p:grpSpPr>
          <a:xfrm>
            <a:off x="8824298" y="1164381"/>
            <a:ext cx="936999" cy="233575"/>
            <a:chOff x="9163562" y="1011522"/>
            <a:chExt cx="2039112" cy="508310"/>
          </a:xfrm>
          <a:effectLst>
            <a:reflection blurRad="6350" stA="50000" endA="300" endPos="55000" dir="5400000" sy="-100000" algn="bl" rotWithShape="0"/>
          </a:effectLst>
        </p:grpSpPr>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3562" y="1129294"/>
              <a:ext cx="2039112" cy="390538"/>
            </a:xfrm>
            <a:prstGeom prst="rect">
              <a:avLst/>
            </a:prstGeom>
          </p:spPr>
        </p:pic>
        <p:sp>
          <p:nvSpPr>
            <p:cNvPr id="36" name="Trapezoid 35"/>
            <p:cNvSpPr/>
            <p:nvPr/>
          </p:nvSpPr>
          <p:spPr>
            <a:xfrm>
              <a:off x="9163562" y="1011522"/>
              <a:ext cx="2037048" cy="121093"/>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grpSp>
        <p:nvGrpSpPr>
          <p:cNvPr id="37" name="Group 36"/>
          <p:cNvGrpSpPr/>
          <p:nvPr/>
        </p:nvGrpSpPr>
        <p:grpSpPr>
          <a:xfrm>
            <a:off x="9851626" y="1158898"/>
            <a:ext cx="936999" cy="233575"/>
            <a:chOff x="9163562" y="1011522"/>
            <a:chExt cx="2039112" cy="508310"/>
          </a:xfrm>
          <a:effectLst>
            <a:reflection blurRad="6350" stA="50000" endA="300" endPos="55000" dir="5400000" sy="-100000" algn="bl" rotWithShape="0"/>
          </a:effectLst>
        </p:grpSpPr>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3562" y="1129294"/>
              <a:ext cx="2039112" cy="390538"/>
            </a:xfrm>
            <a:prstGeom prst="rect">
              <a:avLst/>
            </a:prstGeom>
          </p:spPr>
        </p:pic>
        <p:sp>
          <p:nvSpPr>
            <p:cNvPr id="39" name="Trapezoid 38"/>
            <p:cNvSpPr/>
            <p:nvPr/>
          </p:nvSpPr>
          <p:spPr>
            <a:xfrm>
              <a:off x="9163562" y="1011522"/>
              <a:ext cx="2037048" cy="121093"/>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grpSp>
        <p:nvGrpSpPr>
          <p:cNvPr id="4" name="Group 3"/>
          <p:cNvGrpSpPr/>
          <p:nvPr/>
        </p:nvGrpSpPr>
        <p:grpSpPr>
          <a:xfrm>
            <a:off x="7761072" y="1164381"/>
            <a:ext cx="996784" cy="254881"/>
            <a:chOff x="7484777" y="559166"/>
            <a:chExt cx="1948673" cy="498282"/>
          </a:xfrm>
          <a:effectLst>
            <a:reflection blurRad="6350" stA="50000" endA="300" endPos="55000" dir="5400000" sy="-100000" algn="bl" rotWithShape="0"/>
          </a:effectLst>
        </p:grpSpPr>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4777" y="679004"/>
              <a:ext cx="1948673" cy="378444"/>
            </a:xfrm>
            <a:prstGeom prst="rect">
              <a:avLst/>
            </a:prstGeom>
          </p:spPr>
        </p:pic>
        <p:sp>
          <p:nvSpPr>
            <p:cNvPr id="40" name="Trapezoid 39"/>
            <p:cNvSpPr/>
            <p:nvPr/>
          </p:nvSpPr>
          <p:spPr>
            <a:xfrm>
              <a:off x="7485539" y="559166"/>
              <a:ext cx="1938541" cy="115238"/>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grpSp>
        <p:nvGrpSpPr>
          <p:cNvPr id="6" name="Group 5"/>
          <p:cNvGrpSpPr/>
          <p:nvPr/>
        </p:nvGrpSpPr>
        <p:grpSpPr>
          <a:xfrm>
            <a:off x="6630042" y="1256481"/>
            <a:ext cx="1091463" cy="168787"/>
            <a:chOff x="4656515" y="976076"/>
            <a:chExt cx="1500884" cy="232101"/>
          </a:xfrm>
          <a:effectLst>
            <a:reflection blurRad="6350" stA="50000" endA="300" endPos="55000" dir="5400000" sy="-100000" algn="bl" rotWithShape="0"/>
          </a:effectLst>
        </p:grpSpPr>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56515" y="1057124"/>
              <a:ext cx="1500884" cy="151053"/>
            </a:xfrm>
            <a:prstGeom prst="rect">
              <a:avLst/>
            </a:prstGeom>
          </p:spPr>
        </p:pic>
        <p:sp>
          <p:nvSpPr>
            <p:cNvPr id="41" name="Trapezoid 40"/>
            <p:cNvSpPr/>
            <p:nvPr/>
          </p:nvSpPr>
          <p:spPr>
            <a:xfrm>
              <a:off x="4657983" y="976076"/>
              <a:ext cx="1492837" cy="88742"/>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grpSp>
        <p:nvGrpSpPr>
          <p:cNvPr id="11" name="Group 10"/>
          <p:cNvGrpSpPr/>
          <p:nvPr/>
        </p:nvGrpSpPr>
        <p:grpSpPr>
          <a:xfrm>
            <a:off x="3374728" y="1264156"/>
            <a:ext cx="1073755" cy="169941"/>
            <a:chOff x="3170796" y="1073380"/>
            <a:chExt cx="1073755" cy="169941"/>
          </a:xfrm>
          <a:effectLst>
            <a:reflection blurRad="6350" stA="50000" endA="300" endPos="55000" dir="5400000" sy="-100000" algn="bl" rotWithShape="0"/>
          </a:effectLst>
        </p:grpSpPr>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0796" y="1138066"/>
              <a:ext cx="1065705" cy="105255"/>
            </a:xfrm>
            <a:prstGeom prst="rect">
              <a:avLst/>
            </a:prstGeom>
          </p:spPr>
        </p:pic>
        <p:sp>
          <p:nvSpPr>
            <p:cNvPr id="42" name="Trapezoid 41"/>
            <p:cNvSpPr/>
            <p:nvPr/>
          </p:nvSpPr>
          <p:spPr>
            <a:xfrm>
              <a:off x="3171261" y="1073380"/>
              <a:ext cx="1073290" cy="63802"/>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Segoe UI"/>
                <a:ea typeface="+mn-ea"/>
                <a:cs typeface="+mn-cs"/>
              </a:endParaRPr>
            </a:p>
          </p:txBody>
        </p:sp>
      </p:grpSp>
      <p:sp>
        <p:nvSpPr>
          <p:cNvPr id="43" name="Slide Number Placeholder 5">
            <a:extLst>
              <a:ext uri="{FF2B5EF4-FFF2-40B4-BE49-F238E27FC236}">
                <a16:creationId xmlns:a16="http://schemas.microsoft.com/office/drawing/2014/main" id="{A3DD020A-94CD-499A-8E51-98CAB0DFAB65}"/>
              </a:ext>
            </a:extLst>
          </p:cNvPr>
          <p:cNvSpPr>
            <a:spLocks noGrp="1"/>
          </p:cNvSpPr>
          <p:nvPr>
            <p:ph type="sldNum" sz="quarter" idx="4"/>
          </p:nvPr>
        </p:nvSpPr>
        <p:spPr>
          <a:xfrm>
            <a:off x="241171" y="6538617"/>
            <a:ext cx="711200" cy="228600"/>
          </a:xfrm>
          <a:prstGeom prst="rect">
            <a:avLst/>
          </a:prstGeom>
        </p:spPr>
        <p:txBody>
          <a:bodyPr vert="horz" lIns="121920" tIns="60960" rIns="121920" bIns="6096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fld id="{475302B2-2509-49B8-AB95-3401A2D04EA3}" type="slidenum">
              <a:rPr kumimoji="0" lang="en-US" sz="1200" b="0" i="0" u="none" strike="noStrike" kern="1200" cap="none" spc="0" normalizeH="0" baseline="0" noProof="0">
                <a:ln>
                  <a:noFill/>
                </a:ln>
                <a:solidFill>
                  <a:srgbClr val="014F67"/>
                </a:solidFill>
                <a:effectLst/>
                <a:uLnTx/>
                <a:uFillTx/>
                <a:latin typeface="Segoe UI Light" pitchFamily="34" charset="0"/>
                <a:ea typeface="+mn-ea"/>
                <a:cs typeface="Segoe UI Light" pitchFamily="34" charset="0"/>
              </a:rPr>
              <a:pPr marL="0" marR="0" lvl="0" indent="0" algn="ctr" defTabSz="68578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14F67"/>
              </a:solidFill>
              <a:effectLst/>
              <a:uLnTx/>
              <a:uFillTx/>
              <a:latin typeface="Segoe UI Light" pitchFamily="34" charset="0"/>
              <a:ea typeface="+mn-ea"/>
              <a:cs typeface="Segoe UI Light" pitchFamily="34" charset="0"/>
            </a:endParaRPr>
          </a:p>
        </p:txBody>
      </p:sp>
    </p:spTree>
    <p:extLst>
      <p:ext uri="{BB962C8B-B14F-4D97-AF65-F5344CB8AC3E}">
        <p14:creationId xmlns:p14="http://schemas.microsoft.com/office/powerpoint/2010/main" val="54087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23381D4-EE64-4E4C-A8C8-E36AADFC0F64}"/>
              </a:ext>
            </a:extLst>
          </p:cNvPr>
          <p:cNvSpPr/>
          <p:nvPr/>
        </p:nvSpPr>
        <p:spPr>
          <a:xfrm>
            <a:off x="0" y="2"/>
            <a:ext cx="12192000" cy="6404189"/>
          </a:xfrm>
          <a:prstGeom prst="rect">
            <a:avLst/>
          </a:prstGeom>
          <a:gradFill flip="none" rotWithShape="1">
            <a:gsLst>
              <a:gs pos="0">
                <a:srgbClr val="0057AC"/>
              </a:gs>
              <a:gs pos="48000">
                <a:srgbClr val="0181D2"/>
              </a:gs>
              <a:gs pos="99000">
                <a:srgbClr val="001C6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2B01DED-A483-4E3C-9F29-FB3B4FCF175A}"/>
              </a:ext>
            </a:extLst>
          </p:cNvPr>
          <p:cNvSpPr/>
          <p:nvPr/>
        </p:nvSpPr>
        <p:spPr>
          <a:xfrm>
            <a:off x="385363" y="959371"/>
            <a:ext cx="11095304" cy="1899684"/>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CA"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EA541A65-92E1-4BEE-9B8E-2F3BBB5FA197}"/>
              </a:ext>
            </a:extLst>
          </p:cNvPr>
          <p:cNvGraphicFramePr>
            <a:graphicFrameLocks noGrp="1"/>
          </p:cNvGraphicFramePr>
          <p:nvPr>
            <p:extLst>
              <p:ext uri="{D42A27DB-BD31-4B8C-83A1-F6EECF244321}">
                <p14:modId xmlns:p14="http://schemas.microsoft.com/office/powerpoint/2010/main" val="3859143818"/>
              </p:ext>
            </p:extLst>
          </p:nvPr>
        </p:nvGraphicFramePr>
        <p:xfrm>
          <a:off x="385363" y="1452752"/>
          <a:ext cx="11095304" cy="1564261"/>
        </p:xfrm>
        <a:graphic>
          <a:graphicData uri="http://schemas.openxmlformats.org/drawingml/2006/table">
            <a:tbl>
              <a:tblPr firstRow="1" bandRow="1">
                <a:tableStyleId>{5940675A-B579-460E-94D1-54222C63F5DA}</a:tableStyleId>
              </a:tblPr>
              <a:tblGrid>
                <a:gridCol w="1788556">
                  <a:extLst>
                    <a:ext uri="{9D8B030D-6E8A-4147-A177-3AD203B41FA5}">
                      <a16:colId xmlns:a16="http://schemas.microsoft.com/office/drawing/2014/main" val="976661447"/>
                    </a:ext>
                  </a:extLst>
                </a:gridCol>
                <a:gridCol w="9306748">
                  <a:extLst>
                    <a:ext uri="{9D8B030D-6E8A-4147-A177-3AD203B41FA5}">
                      <a16:colId xmlns:a16="http://schemas.microsoft.com/office/drawing/2014/main" val="2568526506"/>
                    </a:ext>
                  </a:extLst>
                </a:gridCol>
              </a:tblGrid>
              <a:tr h="1564261">
                <a:tc>
                  <a:txBody>
                    <a:bodyPr/>
                    <a:lstStyle/>
                    <a:p>
                      <a:endParaRPr lang="en-CA"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98463" marR="0" lvl="1"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CA" sz="1600" b="0" i="0" u="none" strike="noStrike" kern="1200" cap="none" spc="0" normalizeH="0" baseline="0" noProof="0" dirty="0">
                          <a:ln>
                            <a:noFill/>
                          </a:ln>
                          <a:solidFill>
                            <a:schemeClr val="bg1"/>
                          </a:solidFill>
                          <a:effectLst/>
                          <a:uLnTx/>
                          <a:uFillTx/>
                          <a:latin typeface="Segoe UI" pitchFamily="34" charset="0"/>
                          <a:ea typeface="+mn-ea"/>
                          <a:cs typeface="Segoe UI" pitchFamily="34" charset="0"/>
                        </a:rPr>
                        <a:t>Carrier-grade NOS architected specifically to enable programmable match-action pipelines</a:t>
                      </a:r>
                    </a:p>
                    <a:p>
                      <a:pPr marL="398463" marR="0" lvl="1"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CA" sz="1600" b="0" i="0" u="none" strike="noStrike" kern="1200" cap="none" spc="0" normalizeH="0" baseline="0" noProof="0" dirty="0">
                          <a:ln>
                            <a:noFill/>
                          </a:ln>
                          <a:solidFill>
                            <a:schemeClr val="bg1"/>
                          </a:solidFill>
                          <a:effectLst/>
                          <a:uLnTx/>
                          <a:uFillTx/>
                          <a:latin typeface="Segoe UI" pitchFamily="34" charset="0"/>
                          <a:ea typeface="+mn-ea"/>
                          <a:cs typeface="Segoe UI" pitchFamily="34" charset="0"/>
                        </a:rPr>
                        <a:t>Leverages high performance </a:t>
                      </a:r>
                      <a:r>
                        <a:rPr kumimoji="0" lang="en-CA" sz="1600" b="0" i="0" u="none" strike="noStrike" kern="1200" cap="none" spc="0" normalizeH="0" baseline="0" noProof="0" dirty="0" err="1">
                          <a:ln>
                            <a:noFill/>
                          </a:ln>
                          <a:solidFill>
                            <a:schemeClr val="bg1"/>
                          </a:solidFill>
                          <a:effectLst/>
                          <a:uLnTx/>
                          <a:uFillTx/>
                          <a:latin typeface="Segoe UI" pitchFamily="34" charset="0"/>
                          <a:ea typeface="+mn-ea"/>
                          <a:cs typeface="Segoe UI" pitchFamily="34" charset="0"/>
                        </a:rPr>
                        <a:t>whiteboxes</a:t>
                      </a:r>
                      <a:r>
                        <a:rPr kumimoji="0" lang="en-CA" sz="1600" b="0" i="0" u="none" strike="noStrike" kern="1200" cap="none" spc="0" normalizeH="0" baseline="0" noProof="0" dirty="0">
                          <a:ln>
                            <a:noFill/>
                          </a:ln>
                          <a:solidFill>
                            <a:schemeClr val="bg1"/>
                          </a:solidFill>
                          <a:effectLst/>
                          <a:uLnTx/>
                          <a:uFillTx/>
                          <a:latin typeface="Segoe UI" pitchFamily="34" charset="0"/>
                          <a:ea typeface="+mn-ea"/>
                          <a:cs typeface="Segoe UI" pitchFamily="34" charset="0"/>
                        </a:rPr>
                        <a:t> running network processors and Tofino chips</a:t>
                      </a:r>
                    </a:p>
                    <a:p>
                      <a:pPr marL="398463" marR="0" lvl="1"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CA" sz="1600" b="0" i="0" u="none" strike="noStrike" kern="1200" cap="none" spc="0" normalizeH="0" baseline="0" noProof="0" dirty="0">
                          <a:ln>
                            <a:noFill/>
                          </a:ln>
                          <a:solidFill>
                            <a:schemeClr val="bg1"/>
                          </a:solidFill>
                          <a:effectLst/>
                          <a:uLnTx/>
                          <a:uFillTx/>
                          <a:latin typeface="Segoe UI" pitchFamily="34" charset="0"/>
                          <a:ea typeface="+mn-ea"/>
                          <a:cs typeface="Segoe UI" pitchFamily="34" charset="0"/>
                        </a:rPr>
                        <a:t>Multiple open northbound APIs for application integration</a:t>
                      </a:r>
                    </a:p>
                    <a:p>
                      <a:pPr marL="398463" marR="0" lvl="1"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CA" sz="1600" b="0" i="0" u="none" strike="noStrike" kern="1200" cap="none" spc="0" normalizeH="0" baseline="0" noProof="0" dirty="0">
                          <a:ln>
                            <a:noFill/>
                          </a:ln>
                          <a:solidFill>
                            <a:schemeClr val="bg1"/>
                          </a:solidFill>
                          <a:effectLst/>
                          <a:uLnTx/>
                          <a:uFillTx/>
                          <a:latin typeface="Segoe UI" pitchFamily="34" charset="0"/>
                          <a:ea typeface="+mn-ea"/>
                          <a:cs typeface="Segoe UI" pitchFamily="34" charset="0"/>
                        </a:rPr>
                        <a:t>Three annual software releases per year for continuous innovation</a:t>
                      </a:r>
                      <a:endParaRPr lang="en-CA" sz="1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8725735"/>
                  </a:ext>
                </a:extLst>
              </a:tr>
            </a:tbl>
          </a:graphicData>
        </a:graphic>
      </p:graphicFrame>
      <p:sp>
        <p:nvSpPr>
          <p:cNvPr id="2" name="Title 1"/>
          <p:cNvSpPr>
            <a:spLocks noGrp="1"/>
          </p:cNvSpPr>
          <p:nvPr>
            <p:ph type="title"/>
          </p:nvPr>
        </p:nvSpPr>
        <p:spPr>
          <a:xfrm>
            <a:off x="609601" y="96839"/>
            <a:ext cx="10515600" cy="723351"/>
          </a:xfrm>
        </p:spPr>
        <p:txBody>
          <a:bodyPr>
            <a:normAutofit/>
          </a:bodyPr>
          <a:lstStyle/>
          <a:p>
            <a:r>
              <a:rPr lang="en-US" i="1" dirty="0">
                <a:solidFill>
                  <a:schemeClr val="bg1"/>
                </a:solidFill>
                <a:latin typeface="+mn-lt"/>
              </a:rPr>
              <a:t>Summary</a:t>
            </a:r>
          </a:p>
        </p:txBody>
      </p:sp>
      <p:pic>
        <p:nvPicPr>
          <p:cNvPr id="9" name="Picture 8">
            <a:extLst>
              <a:ext uri="{FF2B5EF4-FFF2-40B4-BE49-F238E27FC236}">
                <a16:creationId xmlns:a16="http://schemas.microsoft.com/office/drawing/2014/main" id="{01F09845-088A-4143-B1CD-B8A977E13174}"/>
              </a:ext>
            </a:extLst>
          </p:cNvPr>
          <p:cNvPicPr>
            <a:picLocks noChangeAspect="1"/>
          </p:cNvPicPr>
          <p:nvPr/>
        </p:nvPicPr>
        <p:blipFill>
          <a:blip r:embed="rId3" cstate="screen">
            <a:clrChange>
              <a:clrFrom>
                <a:srgbClr val="014F67"/>
              </a:clrFrom>
              <a:clrTo>
                <a:srgbClr val="014F67">
                  <a:alpha val="0"/>
                </a:srgbClr>
              </a:clrTo>
            </a:clrChange>
            <a:extLst>
              <a:ext uri="{28A0092B-C50C-407E-A947-70E740481C1C}">
                <a14:useLocalDpi xmlns:a14="http://schemas.microsoft.com/office/drawing/2010/main"/>
              </a:ext>
            </a:extLst>
          </a:blip>
          <a:stretch>
            <a:fillRect/>
          </a:stretch>
        </p:blipFill>
        <p:spPr>
          <a:xfrm>
            <a:off x="787622" y="1480623"/>
            <a:ext cx="1361447" cy="1196423"/>
          </a:xfrm>
          <a:prstGeom prst="rect">
            <a:avLst/>
          </a:prstGeom>
        </p:spPr>
      </p:pic>
      <p:sp>
        <p:nvSpPr>
          <p:cNvPr id="10" name="Rectangle: Rounded Corners 9">
            <a:extLst>
              <a:ext uri="{FF2B5EF4-FFF2-40B4-BE49-F238E27FC236}">
                <a16:creationId xmlns:a16="http://schemas.microsoft.com/office/drawing/2014/main" id="{C04FE7DA-1CCC-410A-AC19-239E819EF138}"/>
              </a:ext>
            </a:extLst>
          </p:cNvPr>
          <p:cNvSpPr/>
          <p:nvPr/>
        </p:nvSpPr>
        <p:spPr>
          <a:xfrm>
            <a:off x="396654" y="3372787"/>
            <a:ext cx="5536477" cy="272351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US" sz="2667" b="0" i="1" u="none" strike="noStrike" kern="1200" cap="none" spc="0" normalizeH="0" baseline="0" noProof="0" dirty="0">
                <a:ln>
                  <a:noFill/>
                </a:ln>
                <a:solidFill>
                  <a:srgbClr val="1D6FA9">
                    <a:lumMod val="75000"/>
                  </a:srgbClr>
                </a:solidFill>
                <a:effectLst/>
                <a:uLnTx/>
                <a:uFillTx/>
                <a:latin typeface="Calibri" panose="020F0502020204030204" pitchFamily="34" charset="0"/>
                <a:ea typeface="+mn-ea"/>
                <a:cs typeface="Calibri" panose="020F0502020204030204" pitchFamily="34" charset="0"/>
              </a:rPr>
              <a:t>Novi</a:t>
            </a:r>
            <a:r>
              <a:rPr kumimoji="0" lang="en-US" sz="2667" b="0" i="1" u="none" strike="noStrike" kern="1200" cap="none" spc="0" normalizeH="0" baseline="0" noProof="0" dirty="0">
                <a:ln>
                  <a:noFill/>
                </a:ln>
                <a:solidFill>
                  <a:srgbClr val="1D6FA9"/>
                </a:solidFill>
                <a:effectLst/>
                <a:uLnTx/>
                <a:uFillTx/>
                <a:latin typeface="Calibri" panose="020F0502020204030204" pitchFamily="34" charset="0"/>
                <a:ea typeface="+mn-ea"/>
                <a:cs typeface="Calibri" panose="020F0502020204030204" pitchFamily="34" charset="0"/>
              </a:rPr>
              <a:t>Switch 2000®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Segoe UI" pitchFamily="34" charset="0"/>
              </a:rPr>
              <a:t>Network Processor line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rPr>
              <a:t>:</a:t>
            </a:r>
          </a:p>
          <a:p>
            <a:pPr marL="800069" marR="0" lvl="1"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467" b="0" i="0" u="none" strike="noStrike" kern="1200" cap="none" spc="0" normalizeH="0" baseline="0" noProof="0" dirty="0" err="1">
                <a:ln>
                  <a:noFill/>
                </a:ln>
                <a:solidFill>
                  <a:prstClr val="black"/>
                </a:solidFill>
                <a:effectLst/>
                <a:uLnTx/>
                <a:uFillTx/>
                <a:latin typeface="Calibri" panose="020F0502020204030204"/>
                <a:ea typeface="+mn-ea"/>
                <a:cs typeface="Segoe UI" pitchFamily="34" charset="0"/>
              </a:rPr>
              <a:t>EZChip</a:t>
            </a: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rPr>
              <a:t>/Mellanox - NP5 Chipset</a:t>
            </a:r>
          </a:p>
          <a:p>
            <a:pPr marL="800069" marR="0" lvl="1"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rPr>
              <a:t>High throughput (100Gbps to 400Gbps)</a:t>
            </a:r>
          </a:p>
          <a:p>
            <a:pPr marL="800069" marR="0" lvl="1"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rPr>
              <a:t>Augmented with external TCAM/DRAM for very large flow counts (up to 7 million)</a:t>
            </a:r>
          </a:p>
          <a:p>
            <a:pPr marL="800069" marR="0" lvl="1"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rPr>
              <a:t>H-</a:t>
            </a:r>
            <a:r>
              <a:rPr kumimoji="0" lang="en-US" sz="1467" b="0" i="0" u="none" strike="noStrike" kern="1200" cap="none" spc="0" normalizeH="0" baseline="0" noProof="0" dirty="0" err="1">
                <a:ln>
                  <a:noFill/>
                </a:ln>
                <a:solidFill>
                  <a:prstClr val="black"/>
                </a:solidFill>
                <a:effectLst/>
                <a:uLnTx/>
                <a:uFillTx/>
                <a:latin typeface="Calibri" panose="020F0502020204030204"/>
                <a:ea typeface="+mn-ea"/>
                <a:cs typeface="Segoe UI" pitchFamily="34" charset="0"/>
              </a:rPr>
              <a:t>QoS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endParaRPr>
          </a:p>
        </p:txBody>
      </p:sp>
      <p:sp>
        <p:nvSpPr>
          <p:cNvPr id="16" name="Rectangle: Rounded Corners 15">
            <a:extLst>
              <a:ext uri="{FF2B5EF4-FFF2-40B4-BE49-F238E27FC236}">
                <a16:creationId xmlns:a16="http://schemas.microsoft.com/office/drawing/2014/main" id="{17AF6DD1-B844-4623-B1DF-46A6B004844D}"/>
              </a:ext>
            </a:extLst>
          </p:cNvPr>
          <p:cNvSpPr/>
          <p:nvPr/>
        </p:nvSpPr>
        <p:spPr>
          <a:xfrm>
            <a:off x="6202017" y="3357798"/>
            <a:ext cx="5336840" cy="2738508"/>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US" sz="2667" b="0" i="1" u="none" strike="noStrike" kern="1200" cap="none" spc="0" normalizeH="0" baseline="0" noProof="0" dirty="0">
                <a:ln>
                  <a:noFill/>
                </a:ln>
                <a:solidFill>
                  <a:srgbClr val="1D6FA9">
                    <a:lumMod val="75000"/>
                  </a:srgbClr>
                </a:solidFill>
                <a:effectLst/>
                <a:uLnTx/>
                <a:uFillTx/>
                <a:latin typeface="Calibri" panose="020F0502020204030204" pitchFamily="34" charset="0"/>
                <a:ea typeface="+mn-ea"/>
                <a:cs typeface="Calibri" panose="020F0502020204030204" pitchFamily="34" charset="0"/>
              </a:rPr>
              <a:t>Novi</a:t>
            </a:r>
            <a:r>
              <a:rPr kumimoji="0" lang="en-US" sz="2667" b="0" i="1" u="none" strike="noStrike" kern="1200" cap="none" spc="0" normalizeH="0" baseline="0" noProof="0" dirty="0">
                <a:ln>
                  <a:noFill/>
                </a:ln>
                <a:solidFill>
                  <a:srgbClr val="1D6FA9"/>
                </a:solidFill>
                <a:effectLst/>
                <a:uLnTx/>
                <a:uFillTx/>
                <a:latin typeface="Calibri" panose="020F0502020204030204" pitchFamily="34" charset="0"/>
                <a:ea typeface="+mn-ea"/>
                <a:cs typeface="Calibri" panose="020F0502020204030204" pitchFamily="34" charset="0"/>
              </a:rPr>
              <a:t>Switch 5000®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Tofino Line:</a:t>
            </a:r>
          </a:p>
          <a:p>
            <a:pPr marL="342891" marR="0" lvl="0"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rPr>
              <a:t>Barefoot/Tofino Chipset</a:t>
            </a:r>
          </a:p>
          <a:p>
            <a:pPr marL="342891" marR="0" lvl="0"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Support for multiple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whiteboxes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EdgeCore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891" marR="0" lvl="0"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Very high throughput (6.5Tbps)</a:t>
            </a:r>
          </a:p>
          <a:p>
            <a:pPr marL="342891" marR="0" lvl="0" indent="-342891" algn="l" defTabSz="914354"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rPr>
              <a:t>TCAM/DRAM for large flow counts (up to 300K)</a:t>
            </a:r>
          </a:p>
          <a:p>
            <a:pPr marL="342891" marR="0" lvl="0" indent="-342891" algn="l" defTabSz="914354"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891" marR="0" lvl="0" indent="-342891" algn="l" defTabSz="914354" rtl="0" eaLnBrk="1" fontAlgn="auto" latinLnBrk="0" hangingPunct="1">
              <a:lnSpc>
                <a:spcPct val="100000"/>
              </a:lnSpc>
              <a:spcBef>
                <a:spcPts val="0"/>
              </a:spcBef>
              <a:spcAft>
                <a:spcPts val="600"/>
              </a:spcAft>
              <a:buClrTx/>
              <a:buSzTx/>
              <a:buFont typeface="Arial"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endParaRPr>
          </a:p>
          <a:p>
            <a:pPr marL="342891" marR="0" lvl="0" indent="-342891" algn="l" defTabSz="914354" rtl="0" eaLnBrk="1" fontAlgn="auto" latinLnBrk="0" hangingPunct="1">
              <a:lnSpc>
                <a:spcPct val="100000"/>
              </a:lnSpc>
              <a:spcBef>
                <a:spcPts val="0"/>
              </a:spcBef>
              <a:spcAft>
                <a:spcPts val="600"/>
              </a:spcAft>
              <a:buClrTx/>
              <a:buSzTx/>
              <a:buFont typeface="Arial"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Segoe UI" pitchFamily="34" charset="0"/>
            </a:endParaRPr>
          </a:p>
        </p:txBody>
      </p:sp>
      <p:pic>
        <p:nvPicPr>
          <p:cNvPr id="5" name="Picture 4">
            <a:extLst>
              <a:ext uri="{FF2B5EF4-FFF2-40B4-BE49-F238E27FC236}">
                <a16:creationId xmlns:a16="http://schemas.microsoft.com/office/drawing/2014/main" id="{0211FF89-9F30-4352-ACC9-5BEDE34518F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27736" y="3916007"/>
            <a:ext cx="2062849" cy="599548"/>
          </a:xfrm>
          <a:prstGeom prst="rect">
            <a:avLst/>
          </a:prstGeom>
        </p:spPr>
      </p:pic>
      <p:pic>
        <p:nvPicPr>
          <p:cNvPr id="3" name="Picture 2">
            <a:extLst>
              <a:ext uri="{FF2B5EF4-FFF2-40B4-BE49-F238E27FC236}">
                <a16:creationId xmlns:a16="http://schemas.microsoft.com/office/drawing/2014/main" id="{3911B5F1-A91B-4784-B9BF-6263C441009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87419" y="3833297"/>
            <a:ext cx="955223" cy="734787"/>
          </a:xfrm>
          <a:prstGeom prst="rect">
            <a:avLst/>
          </a:prstGeom>
        </p:spPr>
      </p:pic>
      <p:sp>
        <p:nvSpPr>
          <p:cNvPr id="8" name="TextBox 7"/>
          <p:cNvSpPr txBox="1"/>
          <p:nvPr/>
        </p:nvSpPr>
        <p:spPr>
          <a:xfrm>
            <a:off x="707976" y="1039906"/>
            <a:ext cx="5605958" cy="502766"/>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667" b="0" i="1" u="none" strike="noStrike" kern="1200" cap="none" spc="0" normalizeH="0" baseline="0" noProof="0" dirty="0">
                <a:ln>
                  <a:noFill/>
                </a:ln>
                <a:solidFill>
                  <a:prstClr val="white"/>
                </a:solidFill>
                <a:effectLst/>
                <a:uLnTx/>
                <a:uFillTx/>
                <a:latin typeface="Calibri" panose="020F0502020204030204"/>
                <a:ea typeface="+mn-ea"/>
                <a:cs typeface="+mn-cs"/>
              </a:rPr>
              <a:t>NoviWare®</a:t>
            </a:r>
            <a:r>
              <a:rPr kumimoji="0" lang="en-US" sz="2667" b="0" i="0" u="none" strike="noStrike" kern="1200" cap="none" spc="0" normalizeH="0" baseline="0" noProof="0" dirty="0">
                <a:ln>
                  <a:noFill/>
                </a:ln>
                <a:solidFill>
                  <a:prstClr val="white"/>
                </a:solidFill>
                <a:effectLst/>
                <a:uLnTx/>
                <a:uFillTx/>
                <a:latin typeface="Calibri" panose="020F0502020204030204"/>
                <a:ea typeface="+mn-ea"/>
                <a:cs typeface="+mn-cs"/>
              </a:rPr>
              <a:t> Network Operating  System</a:t>
            </a:r>
          </a:p>
        </p:txBody>
      </p:sp>
      <p:sp>
        <p:nvSpPr>
          <p:cNvPr id="20" name="Slide Number Placeholder 5">
            <a:extLst>
              <a:ext uri="{FF2B5EF4-FFF2-40B4-BE49-F238E27FC236}">
                <a16:creationId xmlns:a16="http://schemas.microsoft.com/office/drawing/2014/main" id="{CA09F67D-9A5D-4A55-B8D3-E21FBB260EF4}"/>
              </a:ext>
            </a:extLst>
          </p:cNvPr>
          <p:cNvSpPr>
            <a:spLocks noGrp="1"/>
          </p:cNvSpPr>
          <p:nvPr>
            <p:ph type="sldNum" sz="quarter" idx="4"/>
          </p:nvPr>
        </p:nvSpPr>
        <p:spPr>
          <a:xfrm>
            <a:off x="241171" y="6538617"/>
            <a:ext cx="711200" cy="228600"/>
          </a:xfrm>
          <a:prstGeom prst="rect">
            <a:avLst/>
          </a:prstGeom>
        </p:spPr>
        <p:txBody>
          <a:bodyPr vert="horz" lIns="121920" tIns="60960" rIns="121920" bIns="60960" rtlCol="0" anchor="ctr"/>
          <a:lstStyle>
            <a:lvl1pPr marL="0" algn="ctr" defTabSz="685783" rtl="0" eaLnBrk="1" latinLnBrk="0" hangingPunct="1">
              <a:defRPr lang="en-US" sz="1200" b="0" kern="1200" smtClean="0">
                <a:solidFill>
                  <a:srgbClr val="014F67"/>
                </a:solidFill>
                <a:latin typeface="Segoe UI Light" pitchFamily="34" charset="0"/>
                <a:ea typeface="+mn-ea"/>
                <a:cs typeface="Segoe UI Light" pitchFamily="34" charset="0"/>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fld id="{475302B2-2509-49B8-AB95-3401A2D04EA3}" type="slidenum">
              <a:rPr kumimoji="0" lang="en-US" sz="1200" b="0" i="0" u="none" strike="noStrike" kern="1200" cap="none" spc="0" normalizeH="0" baseline="0" noProof="0">
                <a:ln>
                  <a:noFill/>
                </a:ln>
                <a:solidFill>
                  <a:srgbClr val="014F67"/>
                </a:solidFill>
                <a:effectLst/>
                <a:uLnTx/>
                <a:uFillTx/>
                <a:latin typeface="Segoe UI Light" pitchFamily="34" charset="0"/>
                <a:ea typeface="+mn-ea"/>
                <a:cs typeface="Segoe UI Light" pitchFamily="34" charset="0"/>
              </a:rPr>
              <a:pPr marL="0" marR="0" lvl="0" indent="0" algn="ctr" defTabSz="68578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14F67"/>
              </a:solidFill>
              <a:effectLst/>
              <a:uLnTx/>
              <a:uFillTx/>
              <a:latin typeface="Segoe UI Light" pitchFamily="34" charset="0"/>
              <a:ea typeface="+mn-ea"/>
              <a:cs typeface="Segoe UI Light" pitchFamily="34" charset="0"/>
            </a:endParaRPr>
          </a:p>
        </p:txBody>
      </p:sp>
      <p:grpSp>
        <p:nvGrpSpPr>
          <p:cNvPr id="21" name="Group 20">
            <a:extLst>
              <a:ext uri="{FF2B5EF4-FFF2-40B4-BE49-F238E27FC236}">
                <a16:creationId xmlns:a16="http://schemas.microsoft.com/office/drawing/2014/main" id="{713E8B48-7279-4DFB-82C1-449FAE9D8CA6}"/>
              </a:ext>
            </a:extLst>
          </p:cNvPr>
          <p:cNvGrpSpPr/>
          <p:nvPr/>
        </p:nvGrpSpPr>
        <p:grpSpPr>
          <a:xfrm>
            <a:off x="11600449" y="1712571"/>
            <a:ext cx="454807" cy="457436"/>
            <a:chOff x="3095106" y="1590503"/>
            <a:chExt cx="1601585" cy="1610844"/>
          </a:xfrm>
        </p:grpSpPr>
        <p:sp>
          <p:nvSpPr>
            <p:cNvPr id="22" name="Oval 21">
              <a:extLst>
                <a:ext uri="{FF2B5EF4-FFF2-40B4-BE49-F238E27FC236}">
                  <a16:creationId xmlns:a16="http://schemas.microsoft.com/office/drawing/2014/main" id="{B397EE01-F6BD-4374-A428-99A3B7CA3F64}"/>
                </a:ext>
              </a:extLst>
            </p:cNvPr>
            <p:cNvSpPr/>
            <p:nvPr/>
          </p:nvSpPr>
          <p:spPr>
            <a:xfrm>
              <a:off x="3183774" y="1680576"/>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3" name="Oval 22">
              <a:extLst>
                <a:ext uri="{FF2B5EF4-FFF2-40B4-BE49-F238E27FC236}">
                  <a16:creationId xmlns:a16="http://schemas.microsoft.com/office/drawing/2014/main" id="{702ADBC2-BC23-4D27-8925-DB0289631801}"/>
                </a:ext>
              </a:extLst>
            </p:cNvPr>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EF7C054C-4B68-4723-B127-A52B4A4A6666}"/>
              </a:ext>
            </a:extLst>
          </p:cNvPr>
          <p:cNvGrpSpPr/>
          <p:nvPr/>
        </p:nvGrpSpPr>
        <p:grpSpPr>
          <a:xfrm>
            <a:off x="11625627" y="4568085"/>
            <a:ext cx="454807" cy="457436"/>
            <a:chOff x="3095106" y="1590503"/>
            <a:chExt cx="1601585" cy="1610844"/>
          </a:xfrm>
        </p:grpSpPr>
        <p:sp>
          <p:nvSpPr>
            <p:cNvPr id="25" name="Oval 24">
              <a:extLst>
                <a:ext uri="{FF2B5EF4-FFF2-40B4-BE49-F238E27FC236}">
                  <a16:creationId xmlns:a16="http://schemas.microsoft.com/office/drawing/2014/main" id="{E998F819-5148-46DD-A276-841DC7CF450E}"/>
                </a:ext>
              </a:extLst>
            </p:cNvPr>
            <p:cNvSpPr/>
            <p:nvPr/>
          </p:nvSpPr>
          <p:spPr>
            <a:xfrm>
              <a:off x="3183774" y="1680576"/>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6" name="Oval 25">
              <a:extLst>
                <a:ext uri="{FF2B5EF4-FFF2-40B4-BE49-F238E27FC236}">
                  <a16:creationId xmlns:a16="http://schemas.microsoft.com/office/drawing/2014/main" id="{14E11CB3-B96A-4132-B84B-6F128224261C}"/>
                </a:ext>
              </a:extLst>
            </p:cNvPr>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642597D5-B3EC-4101-A3CB-07170EC189DB}"/>
              </a:ext>
            </a:extLst>
          </p:cNvPr>
          <p:cNvGrpSpPr/>
          <p:nvPr/>
        </p:nvGrpSpPr>
        <p:grpSpPr>
          <a:xfrm>
            <a:off x="11579202" y="1088234"/>
            <a:ext cx="454807" cy="457436"/>
            <a:chOff x="3095106" y="1590503"/>
            <a:chExt cx="1601585" cy="1610844"/>
          </a:xfrm>
        </p:grpSpPr>
        <p:sp>
          <p:nvSpPr>
            <p:cNvPr id="28" name="Oval 27">
              <a:extLst>
                <a:ext uri="{FF2B5EF4-FFF2-40B4-BE49-F238E27FC236}">
                  <a16:creationId xmlns:a16="http://schemas.microsoft.com/office/drawing/2014/main" id="{0FA18E19-0DFF-483C-9681-0E6B2F747C92}"/>
                </a:ext>
              </a:extLst>
            </p:cNvPr>
            <p:cNvSpPr/>
            <p:nvPr/>
          </p:nvSpPr>
          <p:spPr>
            <a:xfrm>
              <a:off x="3183774" y="1680576"/>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9" name="Oval 28">
              <a:extLst>
                <a:ext uri="{FF2B5EF4-FFF2-40B4-BE49-F238E27FC236}">
                  <a16:creationId xmlns:a16="http://schemas.microsoft.com/office/drawing/2014/main" id="{547C23B6-91E3-4BF6-8571-21DB9D5A8D16}"/>
                </a:ext>
              </a:extLst>
            </p:cNvPr>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743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6" grpId="0" animBg="1"/>
      <p:bldP spid="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454" y="411424"/>
            <a:ext cx="10515600" cy="1325563"/>
          </a:xfrm>
        </p:spPr>
        <p:txBody>
          <a:bodyPr/>
          <a:lstStyle/>
          <a:p>
            <a:endParaRPr lang="en-US"/>
          </a:p>
        </p:txBody>
      </p:sp>
      <p:sp>
        <p:nvSpPr>
          <p:cNvPr id="4" name="Rectangle 3"/>
          <p:cNvSpPr/>
          <p:nvPr/>
        </p:nvSpPr>
        <p:spPr>
          <a:xfrm>
            <a:off x="0" y="0"/>
            <a:ext cx="12192000" cy="6858000"/>
          </a:xfrm>
          <a:prstGeom prst="rect">
            <a:avLst/>
          </a:prstGeom>
          <a:gradFill flip="none" rotWithShape="1">
            <a:gsLst>
              <a:gs pos="26000">
                <a:srgbClr val="4C9DBA"/>
              </a:gs>
              <a:gs pos="56000">
                <a:srgbClr val="366F8E"/>
              </a:gs>
              <a:gs pos="94000">
                <a:srgbClr val="192C4F"/>
              </a:gs>
              <a:gs pos="79000">
                <a:srgbClr val="103C5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rotWithShape="1">
          <a:blip r:embed="rId2" cstate="email">
            <a:duotone>
              <a:prstClr val="black"/>
              <a:srgbClr val="366F8E">
                <a:tint val="45000"/>
                <a:satMod val="400000"/>
              </a:srgbClr>
            </a:duotone>
            <a:alphaModFix amt="50000"/>
            <a:extLst>
              <a:ext uri="{BEBA8EAE-BF5A-486C-A8C5-ECC9F3942E4B}">
                <a14:imgProps xmlns:a14="http://schemas.microsoft.com/office/drawing/2010/main">
                  <a14:imgLayer r:embed="rId3">
                    <a14:imgEffect>
                      <a14:sharpenSoften amount="62000"/>
                    </a14:imgEffect>
                    <a14:imgEffect>
                      <a14:colorTemperature colorTemp="9060"/>
                    </a14:imgEffect>
                    <a14:imgEffect>
                      <a14:saturation sat="274000"/>
                    </a14:imgEffect>
                    <a14:imgEffect>
                      <a14:brightnessContrast bright="54000" contrast="-13000"/>
                    </a14:imgEffect>
                  </a14:imgLayer>
                </a14:imgProps>
              </a:ext>
              <a:ext uri="{28A0092B-C50C-407E-A947-70E740481C1C}">
                <a14:useLocalDpi xmlns:a14="http://schemas.microsoft.com/office/drawing/2010/main"/>
              </a:ext>
            </a:extLst>
          </a:blip>
          <a:srcRect b="2196"/>
          <a:stretch/>
        </p:blipFill>
        <p:spPr>
          <a:xfrm>
            <a:off x="0" y="3225706"/>
            <a:ext cx="12192000" cy="2221501"/>
          </a:xfrm>
        </p:spPr>
      </p:pic>
      <p:sp>
        <p:nvSpPr>
          <p:cNvPr id="8" name="Rectangle 7"/>
          <p:cNvSpPr/>
          <p:nvPr/>
        </p:nvSpPr>
        <p:spPr>
          <a:xfrm>
            <a:off x="0" y="5456999"/>
            <a:ext cx="12192000" cy="139474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499601" y="337778"/>
            <a:ext cx="2932791" cy="523220"/>
          </a:xfrm>
          <a:prstGeom prst="rect">
            <a:avLst/>
          </a:prstGeom>
          <a:noFill/>
        </p:spPr>
        <p:txBody>
          <a:bodyPr wrap="none" rtlCol="0">
            <a:spAutoFit/>
          </a:bodyPr>
          <a:lstStyle/>
          <a:p>
            <a:r>
              <a:rPr lang="en-US" sz="2800" dirty="0">
                <a:solidFill>
                  <a:srgbClr val="9CF163"/>
                </a:solidFill>
                <a:latin typeface="Calibri" charset="0"/>
                <a:ea typeface="Calibri" charset="0"/>
                <a:cs typeface="Calibri" charset="0"/>
              </a:rPr>
              <a:t>ABOUT NOVIFLOW</a:t>
            </a:r>
          </a:p>
        </p:txBody>
      </p:sp>
      <p:sp>
        <p:nvSpPr>
          <p:cNvPr id="10" name="TextBox 9"/>
          <p:cNvSpPr txBox="1"/>
          <p:nvPr/>
        </p:nvSpPr>
        <p:spPr>
          <a:xfrm>
            <a:off x="4329958" y="5438756"/>
            <a:ext cx="3669466" cy="923330"/>
          </a:xfrm>
          <a:prstGeom prst="rect">
            <a:avLst/>
          </a:prstGeom>
          <a:noFill/>
        </p:spPr>
        <p:txBody>
          <a:bodyPr wrap="none" rtlCol="0">
            <a:spAutoFit/>
          </a:bodyPr>
          <a:lstStyle/>
          <a:p>
            <a:pPr algn="ctr"/>
            <a:r>
              <a:rPr lang="en-US" dirty="0">
                <a:solidFill>
                  <a:srgbClr val="D5F8FF"/>
                </a:solidFill>
                <a:latin typeface="Calibri Light" charset="0"/>
                <a:ea typeface="Calibri Light" charset="0"/>
                <a:cs typeface="Calibri Light" charset="0"/>
              </a:rPr>
              <a:t>Production deployments worldwide</a:t>
            </a:r>
          </a:p>
          <a:p>
            <a:pPr algn="ctr"/>
            <a:r>
              <a:rPr lang="en-US" dirty="0">
                <a:solidFill>
                  <a:srgbClr val="D5F8FF"/>
                </a:solidFill>
                <a:latin typeface="Calibri Light" charset="0"/>
                <a:ea typeface="Calibri Light" charset="0"/>
                <a:cs typeface="Calibri Light" charset="0"/>
              </a:rPr>
              <a:t>by  global network operators,  </a:t>
            </a:r>
          </a:p>
          <a:p>
            <a:pPr algn="ctr"/>
            <a:r>
              <a:rPr lang="en-US" dirty="0">
                <a:solidFill>
                  <a:srgbClr val="D5F8FF"/>
                </a:solidFill>
                <a:latin typeface="Calibri Light" charset="0"/>
                <a:ea typeface="Calibri Light" charset="0"/>
                <a:cs typeface="Calibri Light" charset="0"/>
              </a:rPr>
              <a:t>enterprises and government agencies</a:t>
            </a:r>
          </a:p>
        </p:txBody>
      </p:sp>
      <p:grpSp>
        <p:nvGrpSpPr>
          <p:cNvPr id="6" name="Group 5"/>
          <p:cNvGrpSpPr/>
          <p:nvPr/>
        </p:nvGrpSpPr>
        <p:grpSpPr>
          <a:xfrm>
            <a:off x="513952" y="953896"/>
            <a:ext cx="1601585" cy="1610844"/>
            <a:chOff x="3095106" y="1590503"/>
            <a:chExt cx="1601585" cy="1610844"/>
          </a:xfrm>
        </p:grpSpPr>
        <p:sp>
          <p:nvSpPr>
            <p:cNvPr id="11" name="Oval 10"/>
            <p:cNvSpPr/>
            <p:nvPr/>
          </p:nvSpPr>
          <p:spPr>
            <a:xfrm>
              <a:off x="3183774" y="1670859"/>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054784" y="2532326"/>
            <a:ext cx="1914804" cy="1925874"/>
            <a:chOff x="3095106" y="1590503"/>
            <a:chExt cx="1601585" cy="1610844"/>
          </a:xfrm>
        </p:grpSpPr>
        <p:sp>
          <p:nvSpPr>
            <p:cNvPr id="18" name="Oval 17"/>
            <p:cNvSpPr/>
            <p:nvPr/>
          </p:nvSpPr>
          <p:spPr>
            <a:xfrm>
              <a:off x="3183774" y="1670859"/>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286025" y="2370486"/>
            <a:ext cx="1601585" cy="1610844"/>
            <a:chOff x="3095106" y="1590503"/>
            <a:chExt cx="1601585" cy="1610844"/>
          </a:xfrm>
        </p:grpSpPr>
        <p:sp>
          <p:nvSpPr>
            <p:cNvPr id="21" name="Oval 20"/>
            <p:cNvSpPr/>
            <p:nvPr/>
          </p:nvSpPr>
          <p:spPr>
            <a:xfrm>
              <a:off x="3183774" y="1670859"/>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734076" y="2327855"/>
            <a:ext cx="1826902" cy="1837464"/>
            <a:chOff x="3095106" y="1590503"/>
            <a:chExt cx="1601585" cy="1610844"/>
          </a:xfrm>
        </p:grpSpPr>
        <p:sp>
          <p:nvSpPr>
            <p:cNvPr id="24" name="Oval 23"/>
            <p:cNvSpPr/>
            <p:nvPr/>
          </p:nvSpPr>
          <p:spPr>
            <a:xfrm>
              <a:off x="3183774" y="1670859"/>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7024" y="5552118"/>
            <a:ext cx="838580" cy="839165"/>
          </a:xfrm>
          <a:prstGeom prst="rect">
            <a:avLst/>
          </a:prstGeom>
        </p:spPr>
      </p:pic>
      <p:grpSp>
        <p:nvGrpSpPr>
          <p:cNvPr id="13" name="Group 12"/>
          <p:cNvGrpSpPr/>
          <p:nvPr/>
        </p:nvGrpSpPr>
        <p:grpSpPr>
          <a:xfrm>
            <a:off x="10482872" y="5659823"/>
            <a:ext cx="1493982" cy="976528"/>
            <a:chOff x="8154241" y="3421851"/>
            <a:chExt cx="1493982" cy="976528"/>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334" y="3421851"/>
              <a:ext cx="994466" cy="455159"/>
            </a:xfrm>
            <a:prstGeom prst="rect">
              <a:avLst/>
            </a:prstGeom>
          </p:spPr>
        </p:pic>
        <p:sp>
          <p:nvSpPr>
            <p:cNvPr id="15" name="TextBox 14"/>
            <p:cNvSpPr txBox="1"/>
            <p:nvPr/>
          </p:nvSpPr>
          <p:spPr>
            <a:xfrm>
              <a:off x="8154241" y="3844381"/>
              <a:ext cx="1493982" cy="553998"/>
            </a:xfrm>
            <a:prstGeom prst="rect">
              <a:avLst/>
            </a:prstGeom>
            <a:noFill/>
          </p:spPr>
          <p:txBody>
            <a:bodyPr wrap="square" rtlCol="0">
              <a:spAutoFit/>
            </a:bodyPr>
            <a:lstStyle/>
            <a:p>
              <a:pPr algn="ctr"/>
              <a:r>
                <a:rPr lang="en-CA" sz="1000" b="1" i="1" dirty="0">
                  <a:solidFill>
                    <a:schemeClr val="bg1"/>
                  </a:solidFill>
                </a:rPr>
                <a:t>One of 10 Canadian Scale-Up companies in 2016</a:t>
              </a:r>
            </a:p>
          </p:txBody>
        </p:sp>
      </p:grpSp>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07883" y="5805820"/>
            <a:ext cx="1279998" cy="325033"/>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1448" y="5640403"/>
            <a:ext cx="1262604" cy="631302"/>
          </a:xfrm>
          <a:prstGeom prst="rect">
            <a:avLst/>
          </a:prstGeom>
        </p:spPr>
      </p:pic>
      <p:sp>
        <p:nvSpPr>
          <p:cNvPr id="26" name="TextBox 25"/>
          <p:cNvSpPr txBox="1"/>
          <p:nvPr/>
        </p:nvSpPr>
        <p:spPr>
          <a:xfrm>
            <a:off x="676217" y="1377387"/>
            <a:ext cx="1256883" cy="707886"/>
          </a:xfrm>
          <a:prstGeom prst="rect">
            <a:avLst/>
          </a:prstGeom>
          <a:noFill/>
        </p:spPr>
        <p:txBody>
          <a:bodyPr wrap="none" rtlCol="0">
            <a:spAutoFit/>
          </a:bodyPr>
          <a:lstStyle/>
          <a:p>
            <a:pPr algn="ctr"/>
            <a:r>
              <a:rPr lang="en-US" sz="2000" b="1" dirty="0">
                <a:solidFill>
                  <a:schemeClr val="bg1"/>
                </a:solidFill>
                <a:latin typeface="Calibri" charset="0"/>
                <a:ea typeface="Calibri" charset="0"/>
                <a:cs typeface="Calibri" charset="0"/>
              </a:rPr>
              <a:t>FOUNDED</a:t>
            </a:r>
          </a:p>
          <a:p>
            <a:pPr algn="ctr"/>
            <a:r>
              <a:rPr lang="en-US" sz="2000" dirty="0">
                <a:solidFill>
                  <a:schemeClr val="bg1"/>
                </a:solidFill>
                <a:latin typeface="Calibri Light" charset="0"/>
                <a:ea typeface="Calibri Light" charset="0"/>
                <a:cs typeface="Calibri Light" charset="0"/>
              </a:rPr>
              <a:t>2012</a:t>
            </a:r>
          </a:p>
        </p:txBody>
      </p:sp>
      <p:sp>
        <p:nvSpPr>
          <p:cNvPr id="27" name="TextBox 26"/>
          <p:cNvSpPr txBox="1"/>
          <p:nvPr/>
        </p:nvSpPr>
        <p:spPr>
          <a:xfrm>
            <a:off x="4867875" y="2859149"/>
            <a:ext cx="2294313" cy="1023357"/>
          </a:xfrm>
          <a:prstGeom prst="rect">
            <a:avLst/>
          </a:prstGeom>
          <a:noFill/>
        </p:spPr>
        <p:txBody>
          <a:bodyPr wrap="square" rtlCol="0">
            <a:spAutoFit/>
          </a:bodyPr>
          <a:lstStyle/>
          <a:p>
            <a:pPr algn="ctr"/>
            <a:r>
              <a:rPr lang="en-US" sz="2000" b="1" dirty="0">
                <a:solidFill>
                  <a:schemeClr val="bg1"/>
                </a:solidFill>
                <a:latin typeface="Calibri" charset="0"/>
                <a:ea typeface="Calibri" charset="0"/>
                <a:cs typeface="Calibri" charset="0"/>
              </a:rPr>
              <a:t>PRODUCTS</a:t>
            </a:r>
          </a:p>
          <a:p>
            <a:pPr algn="ctr"/>
            <a:r>
              <a:rPr lang="en-US" sz="1350" dirty="0">
                <a:solidFill>
                  <a:schemeClr val="bg1"/>
                </a:solidFill>
                <a:latin typeface="Calibri Light" charset="0"/>
                <a:ea typeface="Calibri Light" charset="0"/>
                <a:cs typeface="Calibri Light" charset="0"/>
              </a:rPr>
              <a:t>NOS</a:t>
            </a:r>
          </a:p>
          <a:p>
            <a:pPr algn="ctr"/>
            <a:r>
              <a:rPr lang="en-US" sz="1350" dirty="0" err="1">
                <a:solidFill>
                  <a:schemeClr val="bg1"/>
                </a:solidFill>
                <a:latin typeface="Calibri Light" charset="0"/>
                <a:ea typeface="Calibri Light" charset="0"/>
                <a:cs typeface="Calibri Light" charset="0"/>
              </a:rPr>
              <a:t>Whitebox</a:t>
            </a:r>
            <a:r>
              <a:rPr lang="en-US" sz="1350" dirty="0">
                <a:solidFill>
                  <a:schemeClr val="bg1"/>
                </a:solidFill>
                <a:latin typeface="Calibri Light" charset="0"/>
                <a:ea typeface="Calibri Light" charset="0"/>
                <a:cs typeface="Calibri Light" charset="0"/>
              </a:rPr>
              <a:t> switches</a:t>
            </a:r>
          </a:p>
          <a:p>
            <a:pPr algn="ctr"/>
            <a:r>
              <a:rPr lang="en-US" sz="1350" dirty="0">
                <a:solidFill>
                  <a:schemeClr val="bg1"/>
                </a:solidFill>
                <a:latin typeface="Calibri Light" charset="0"/>
                <a:ea typeface="Calibri Light" charset="0"/>
                <a:cs typeface="Calibri Light" charset="0"/>
              </a:rPr>
              <a:t>Controller Applications</a:t>
            </a:r>
          </a:p>
        </p:txBody>
      </p:sp>
      <p:sp>
        <p:nvSpPr>
          <p:cNvPr id="28" name="TextBox 27"/>
          <p:cNvSpPr txBox="1"/>
          <p:nvPr/>
        </p:nvSpPr>
        <p:spPr>
          <a:xfrm>
            <a:off x="2377669" y="2599136"/>
            <a:ext cx="1448282" cy="954107"/>
          </a:xfrm>
          <a:prstGeom prst="rect">
            <a:avLst/>
          </a:prstGeom>
          <a:noFill/>
        </p:spPr>
        <p:txBody>
          <a:bodyPr wrap="none" rtlCol="0">
            <a:spAutoFit/>
          </a:bodyPr>
          <a:lstStyle/>
          <a:p>
            <a:pPr algn="ctr"/>
            <a:r>
              <a:rPr lang="en-US" sz="2000" b="1" dirty="0">
                <a:solidFill>
                  <a:schemeClr val="bg1"/>
                </a:solidFill>
                <a:latin typeface="Calibri" charset="0"/>
                <a:ea typeface="Calibri" charset="0"/>
                <a:cs typeface="Calibri" charset="0"/>
              </a:rPr>
              <a:t>FOCUS</a:t>
            </a:r>
          </a:p>
          <a:p>
            <a:pPr algn="ctr"/>
            <a:r>
              <a:rPr lang="en-US" dirty="0">
                <a:solidFill>
                  <a:schemeClr val="bg1"/>
                </a:solidFill>
                <a:latin typeface="Calibri Light" charset="0"/>
                <a:ea typeface="Calibri Light" charset="0"/>
                <a:cs typeface="Calibri Light" charset="0"/>
              </a:rPr>
              <a:t>SDN</a:t>
            </a:r>
          </a:p>
          <a:p>
            <a:pPr algn="ctr"/>
            <a:r>
              <a:rPr lang="en-US" dirty="0">
                <a:solidFill>
                  <a:schemeClr val="bg1"/>
                </a:solidFill>
                <a:latin typeface="Calibri Light" charset="0"/>
                <a:ea typeface="Calibri Light" charset="0"/>
                <a:cs typeface="Calibri Light" charset="0"/>
              </a:rPr>
              <a:t>Cybersecurity</a:t>
            </a:r>
          </a:p>
        </p:txBody>
      </p:sp>
      <p:sp>
        <p:nvSpPr>
          <p:cNvPr id="29" name="TextBox 28"/>
          <p:cNvSpPr txBox="1"/>
          <p:nvPr/>
        </p:nvSpPr>
        <p:spPr>
          <a:xfrm>
            <a:off x="7777842" y="2898871"/>
            <a:ext cx="1740027" cy="861774"/>
          </a:xfrm>
          <a:prstGeom prst="rect">
            <a:avLst/>
          </a:prstGeom>
          <a:noFill/>
        </p:spPr>
        <p:txBody>
          <a:bodyPr wrap="none" rtlCol="0">
            <a:spAutoFit/>
          </a:bodyPr>
          <a:lstStyle/>
          <a:p>
            <a:pPr algn="ctr"/>
            <a:r>
              <a:rPr lang="en-US" b="1" dirty="0">
                <a:solidFill>
                  <a:schemeClr val="bg1"/>
                </a:solidFill>
                <a:latin typeface="Calibri" charset="0"/>
                <a:ea typeface="Calibri" charset="0"/>
                <a:cs typeface="Calibri" charset="0"/>
              </a:rPr>
              <a:t>ARCHITECTURES</a:t>
            </a:r>
          </a:p>
          <a:p>
            <a:pPr algn="ctr"/>
            <a:r>
              <a:rPr lang="en-US" sz="1600" dirty="0">
                <a:solidFill>
                  <a:schemeClr val="bg1"/>
                </a:solidFill>
                <a:latin typeface="Calibri Light" charset="0"/>
                <a:ea typeface="Calibri Light" charset="0"/>
                <a:cs typeface="Calibri Light" charset="0"/>
              </a:rPr>
              <a:t>NPU</a:t>
            </a:r>
          </a:p>
          <a:p>
            <a:pPr algn="ctr"/>
            <a:r>
              <a:rPr lang="en-US" sz="1600" dirty="0">
                <a:solidFill>
                  <a:schemeClr val="bg1"/>
                </a:solidFill>
                <a:latin typeface="Calibri Light" charset="0"/>
                <a:ea typeface="Calibri Light" charset="0"/>
                <a:cs typeface="Calibri Light" charset="0"/>
              </a:rPr>
              <a:t>Tofino</a:t>
            </a:r>
          </a:p>
        </p:txBody>
      </p:sp>
      <p:grpSp>
        <p:nvGrpSpPr>
          <p:cNvPr id="33" name="Group 32"/>
          <p:cNvGrpSpPr/>
          <p:nvPr/>
        </p:nvGrpSpPr>
        <p:grpSpPr>
          <a:xfrm>
            <a:off x="9841609" y="742709"/>
            <a:ext cx="1826902" cy="1837464"/>
            <a:chOff x="3095106" y="1590503"/>
            <a:chExt cx="1601585" cy="1610844"/>
          </a:xfrm>
        </p:grpSpPr>
        <p:sp>
          <p:nvSpPr>
            <p:cNvPr id="34" name="Oval 33"/>
            <p:cNvSpPr/>
            <p:nvPr/>
          </p:nvSpPr>
          <p:spPr>
            <a:xfrm>
              <a:off x="3183774" y="1670859"/>
              <a:ext cx="1438101" cy="1446415"/>
            </a:xfrm>
            <a:prstGeom prst="ellipse">
              <a:avLst/>
            </a:prstGeom>
            <a:solidFill>
              <a:srgbClr val="46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095106" y="1590503"/>
              <a:ext cx="1601585" cy="1610844"/>
            </a:xfrm>
            <a:prstGeom prst="ellipse">
              <a:avLst/>
            </a:prstGeom>
            <a:noFill/>
            <a:ln>
              <a:solidFill>
                <a:srgbClr val="469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9895473" y="1267426"/>
            <a:ext cx="1719830" cy="861774"/>
          </a:xfrm>
          <a:prstGeom prst="rect">
            <a:avLst/>
          </a:prstGeom>
          <a:noFill/>
        </p:spPr>
        <p:txBody>
          <a:bodyPr wrap="none" rtlCol="0">
            <a:spAutoFit/>
          </a:bodyPr>
          <a:lstStyle/>
          <a:p>
            <a:pPr algn="ctr"/>
            <a:r>
              <a:rPr lang="en-US" b="1" dirty="0">
                <a:solidFill>
                  <a:schemeClr val="bg1"/>
                </a:solidFill>
                <a:latin typeface="Calibri" charset="0"/>
                <a:ea typeface="Calibri" charset="0"/>
                <a:cs typeface="Calibri" charset="0"/>
              </a:rPr>
              <a:t>Business Model</a:t>
            </a:r>
          </a:p>
          <a:p>
            <a:pPr algn="ctr"/>
            <a:r>
              <a:rPr lang="en-US" sz="1600" dirty="0">
                <a:solidFill>
                  <a:schemeClr val="bg1"/>
                </a:solidFill>
                <a:latin typeface="Calibri Light" charset="0"/>
                <a:ea typeface="Calibri Light" charset="0"/>
                <a:cs typeface="Calibri Light" charset="0"/>
              </a:rPr>
              <a:t>Software Licensing</a:t>
            </a:r>
          </a:p>
          <a:p>
            <a:pPr algn="ctr"/>
            <a:r>
              <a:rPr lang="en-US" sz="1600" dirty="0">
                <a:solidFill>
                  <a:schemeClr val="bg1"/>
                </a:solidFill>
                <a:latin typeface="Calibri Light" charset="0"/>
                <a:ea typeface="Calibri Light" charset="0"/>
                <a:cs typeface="Calibri Light" charset="0"/>
              </a:rPr>
              <a:t>Systems Sales</a:t>
            </a:r>
          </a:p>
        </p:txBody>
      </p:sp>
      <p:sp>
        <p:nvSpPr>
          <p:cNvPr id="37" name="TextBox 36">
            <a:extLst>
              <a:ext uri="{FF2B5EF4-FFF2-40B4-BE49-F238E27FC236}">
                <a16:creationId xmlns:a16="http://schemas.microsoft.com/office/drawing/2014/main" id="{9C67F189-21A0-E340-9567-1C5A94A7072C}"/>
              </a:ext>
            </a:extLst>
          </p:cNvPr>
          <p:cNvSpPr txBox="1"/>
          <p:nvPr/>
        </p:nvSpPr>
        <p:spPr>
          <a:xfrm>
            <a:off x="2537899" y="972661"/>
            <a:ext cx="6931565" cy="707886"/>
          </a:xfrm>
          <a:prstGeom prst="rect">
            <a:avLst/>
          </a:prstGeom>
          <a:noFill/>
        </p:spPr>
        <p:txBody>
          <a:bodyPr wrap="square" rtlCol="0">
            <a:spAutoFit/>
          </a:bodyPr>
          <a:lstStyle/>
          <a:p>
            <a:pPr algn="ctr"/>
            <a:r>
              <a:rPr lang="en-US" sz="2000" dirty="0">
                <a:solidFill>
                  <a:srgbClr val="D5F8FF"/>
                </a:solidFill>
                <a:latin typeface="Calibri Light" charset="0"/>
                <a:ea typeface="Calibri Light" charset="0"/>
                <a:cs typeface="Calibri Light" charset="0"/>
              </a:rPr>
              <a:t>World’s leading provider of SDN Network Operating Systems </a:t>
            </a:r>
          </a:p>
          <a:p>
            <a:pPr algn="ctr"/>
            <a:r>
              <a:rPr lang="en-US" sz="2000" dirty="0">
                <a:solidFill>
                  <a:srgbClr val="D5F8FF"/>
                </a:solidFill>
                <a:latin typeface="Calibri Light" charset="0"/>
                <a:ea typeface="Calibri Light" charset="0"/>
                <a:cs typeface="Calibri Light" charset="0"/>
              </a:rPr>
              <a:t>and solutions for programmable match-action data planes</a:t>
            </a:r>
          </a:p>
        </p:txBody>
      </p:sp>
      <p:sp>
        <p:nvSpPr>
          <p:cNvPr id="30" name="TextBox 29">
            <a:extLst>
              <a:ext uri="{FF2B5EF4-FFF2-40B4-BE49-F238E27FC236}">
                <a16:creationId xmlns:a16="http://schemas.microsoft.com/office/drawing/2014/main" id="{1F35AB4B-EBAB-9248-97C7-0CE898C256CB}"/>
              </a:ext>
            </a:extLst>
          </p:cNvPr>
          <p:cNvSpPr txBox="1"/>
          <p:nvPr/>
        </p:nvSpPr>
        <p:spPr>
          <a:xfrm>
            <a:off x="2623279" y="1673709"/>
            <a:ext cx="7135317" cy="523220"/>
          </a:xfrm>
          <a:prstGeom prst="rect">
            <a:avLst/>
          </a:prstGeom>
          <a:noFill/>
        </p:spPr>
        <p:txBody>
          <a:bodyPr wrap="square" rtlCol="0">
            <a:spAutoFit/>
          </a:bodyPr>
          <a:lstStyle/>
          <a:p>
            <a:r>
              <a:rPr lang="en-US" sz="2800" dirty="0">
                <a:solidFill>
                  <a:srgbClr val="FFC000"/>
                </a:solidFill>
              </a:rPr>
              <a:t>Founding Member of the FAUCET Foundation!</a:t>
            </a:r>
          </a:p>
        </p:txBody>
      </p:sp>
    </p:spTree>
    <p:extLst>
      <p:ext uri="{BB962C8B-B14F-4D97-AF65-F5344CB8AC3E}">
        <p14:creationId xmlns:p14="http://schemas.microsoft.com/office/powerpoint/2010/main" val="5321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00BB12-B613-DA44-8D25-4E982EA46C02}"/>
              </a:ext>
            </a:extLst>
          </p:cNvPr>
          <p:cNvSpPr/>
          <p:nvPr/>
        </p:nvSpPr>
        <p:spPr>
          <a:xfrm>
            <a:off x="0" y="0"/>
            <a:ext cx="12192000" cy="6858000"/>
          </a:xfrm>
          <a:prstGeom prst="rect">
            <a:avLst/>
          </a:prstGeom>
          <a:gradFill flip="none" rotWithShape="1">
            <a:gsLst>
              <a:gs pos="26000">
                <a:srgbClr val="4C9DBA"/>
              </a:gs>
              <a:gs pos="56000">
                <a:srgbClr val="366F8E"/>
              </a:gs>
              <a:gs pos="94000">
                <a:srgbClr val="192C4F"/>
              </a:gs>
              <a:gs pos="79000">
                <a:srgbClr val="103C5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A97EE-7DA5-4D50-8995-8E5C5FD205EB}"/>
              </a:ext>
            </a:extLst>
          </p:cNvPr>
          <p:cNvSpPr>
            <a:spLocks noGrp="1"/>
          </p:cNvSpPr>
          <p:nvPr>
            <p:ph type="title"/>
          </p:nvPr>
        </p:nvSpPr>
        <p:spPr>
          <a:xfrm>
            <a:off x="304800" y="395989"/>
            <a:ext cx="11582400" cy="714375"/>
          </a:xfrm>
        </p:spPr>
        <p:txBody>
          <a:bodyPr/>
          <a:lstStyle/>
          <a:p>
            <a:r>
              <a:rPr lang="en-US" dirty="0">
                <a:solidFill>
                  <a:schemeClr val="bg1"/>
                </a:solidFill>
              </a:rPr>
              <a:t>NoviWare OpenFlow NOS</a:t>
            </a:r>
            <a:endParaRPr lang="en-CA" dirty="0">
              <a:solidFill>
                <a:schemeClr val="bg1"/>
              </a:solidFill>
            </a:endParaRPr>
          </a:p>
        </p:txBody>
      </p:sp>
      <p:sp>
        <p:nvSpPr>
          <p:cNvPr id="3" name="Content Placeholder 2">
            <a:extLst>
              <a:ext uri="{FF2B5EF4-FFF2-40B4-BE49-F238E27FC236}">
                <a16:creationId xmlns:a16="http://schemas.microsoft.com/office/drawing/2014/main" id="{123BC8F2-1ECA-4D9D-89C0-61BAA7382BB4}"/>
              </a:ext>
            </a:extLst>
          </p:cNvPr>
          <p:cNvSpPr txBox="1">
            <a:spLocks/>
          </p:cNvSpPr>
          <p:nvPr/>
        </p:nvSpPr>
        <p:spPr>
          <a:xfrm>
            <a:off x="609599" y="1280160"/>
            <a:ext cx="6455343" cy="519684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2000" kern="1200">
                <a:solidFill>
                  <a:srgbClr val="014F67"/>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ts val="0"/>
              </a:spcBef>
              <a:spcAft>
                <a:spcPts val="900"/>
              </a:spcAft>
              <a:defRPr/>
            </a:pPr>
            <a:r>
              <a:rPr lang="en-CA" dirty="0">
                <a:solidFill>
                  <a:srgbClr val="FFC000"/>
                </a:solidFill>
              </a:rPr>
              <a:t>Engineered for </a:t>
            </a:r>
            <a:r>
              <a:rPr lang="en-CA" b="1" dirty="0">
                <a:solidFill>
                  <a:srgbClr val="FFC000"/>
                </a:solidFill>
              </a:rPr>
              <a:t>high performance and programmability </a:t>
            </a:r>
            <a:r>
              <a:rPr lang="en-CA" dirty="0">
                <a:solidFill>
                  <a:srgbClr val="FFC000"/>
                </a:solidFill>
              </a:rPr>
              <a:t>as needed by intensive, leading-edge Networking and NFV applications</a:t>
            </a:r>
          </a:p>
          <a:p>
            <a:pPr fontAlgn="base">
              <a:spcBef>
                <a:spcPts val="0"/>
              </a:spcBef>
              <a:defRPr/>
            </a:pPr>
            <a:r>
              <a:rPr lang="en-US" dirty="0">
                <a:solidFill>
                  <a:srgbClr val="FFC000"/>
                </a:solidFill>
              </a:rPr>
              <a:t>“Switch Chip” s</a:t>
            </a:r>
            <a:r>
              <a:rPr lang="en-CA" dirty="0" err="1">
                <a:solidFill>
                  <a:srgbClr val="FFC000"/>
                </a:solidFill>
              </a:rPr>
              <a:t>upport</a:t>
            </a:r>
            <a:r>
              <a:rPr lang="en-CA" dirty="0">
                <a:solidFill>
                  <a:srgbClr val="FFC000"/>
                </a:solidFill>
              </a:rPr>
              <a:t>,</a:t>
            </a:r>
          </a:p>
          <a:p>
            <a:pPr lvl="1" fontAlgn="base">
              <a:spcBef>
                <a:spcPts val="0"/>
              </a:spcBef>
              <a:spcAft>
                <a:spcPts val="400"/>
              </a:spcAft>
              <a:defRPr/>
            </a:pPr>
            <a:r>
              <a:rPr lang="en-CA" dirty="0">
                <a:solidFill>
                  <a:schemeClr val="bg1"/>
                </a:solidFill>
              </a:rPr>
              <a:t>Mellanox Network Processor </a:t>
            </a:r>
          </a:p>
          <a:p>
            <a:pPr lvl="1" fontAlgn="base">
              <a:spcBef>
                <a:spcPts val="0"/>
              </a:spcBef>
              <a:spcAft>
                <a:spcPts val="400"/>
              </a:spcAft>
              <a:defRPr/>
            </a:pPr>
            <a:r>
              <a:rPr lang="en-US" dirty="0">
                <a:solidFill>
                  <a:schemeClr val="bg1"/>
                </a:solidFill>
              </a:rPr>
              <a:t>B</a:t>
            </a:r>
            <a:r>
              <a:rPr lang="en-CA" dirty="0" err="1">
                <a:solidFill>
                  <a:schemeClr val="bg1"/>
                </a:solidFill>
              </a:rPr>
              <a:t>arefoot</a:t>
            </a:r>
            <a:r>
              <a:rPr lang="en-CA" dirty="0">
                <a:solidFill>
                  <a:schemeClr val="bg1"/>
                </a:solidFill>
              </a:rPr>
              <a:t>/Tofino</a:t>
            </a:r>
          </a:p>
          <a:p>
            <a:pPr lvl="1" fontAlgn="base">
              <a:spcBef>
                <a:spcPts val="0"/>
              </a:spcBef>
              <a:spcAft>
                <a:spcPts val="900"/>
              </a:spcAft>
              <a:defRPr/>
            </a:pPr>
            <a:r>
              <a:rPr lang="en-US" dirty="0">
                <a:solidFill>
                  <a:schemeClr val="bg1"/>
                </a:solidFill>
              </a:rPr>
              <a:t>Hardware abstraction enables easy porting to new hardware platforms</a:t>
            </a:r>
            <a:endParaRPr lang="en-CA" dirty="0">
              <a:solidFill>
                <a:schemeClr val="bg1"/>
              </a:solidFill>
            </a:endParaRPr>
          </a:p>
          <a:p>
            <a:pPr fontAlgn="base">
              <a:spcBef>
                <a:spcPts val="0"/>
              </a:spcBef>
              <a:defRPr/>
            </a:pPr>
            <a:r>
              <a:rPr lang="en-CA" dirty="0">
                <a:solidFill>
                  <a:srgbClr val="FFC000"/>
                </a:solidFill>
              </a:rPr>
              <a:t>Open API - Pure play OpenFlow implementation</a:t>
            </a:r>
          </a:p>
          <a:p>
            <a:pPr lvl="1" fontAlgn="base">
              <a:spcBef>
                <a:spcPts val="0"/>
              </a:spcBef>
              <a:spcAft>
                <a:spcPts val="900"/>
              </a:spcAft>
              <a:defRPr/>
            </a:pPr>
            <a:r>
              <a:rPr lang="en-CA" dirty="0">
                <a:solidFill>
                  <a:schemeClr val="bg1"/>
                </a:solidFill>
              </a:rPr>
              <a:t>Broadest implementation of OpenFlow 1.3/1.4/1.5 specifications</a:t>
            </a:r>
          </a:p>
          <a:p>
            <a:pPr fontAlgn="base">
              <a:spcBef>
                <a:spcPts val="0"/>
              </a:spcBef>
              <a:spcAft>
                <a:spcPts val="900"/>
              </a:spcAft>
              <a:defRPr/>
            </a:pPr>
            <a:r>
              <a:rPr lang="en-CA" dirty="0">
                <a:solidFill>
                  <a:srgbClr val="FFC000"/>
                </a:solidFill>
              </a:rPr>
              <a:t>Extensive OA&amp;M </a:t>
            </a:r>
            <a:r>
              <a:rPr lang="en-CA" dirty="0" err="1">
                <a:solidFill>
                  <a:srgbClr val="FFC000"/>
                </a:solidFill>
              </a:rPr>
              <a:t>capabilites</a:t>
            </a:r>
            <a:endParaRPr lang="en-CA" dirty="0">
              <a:solidFill>
                <a:srgbClr val="FFC000"/>
              </a:solidFill>
            </a:endParaRPr>
          </a:p>
          <a:p>
            <a:r>
              <a:rPr lang="en-US" dirty="0">
                <a:solidFill>
                  <a:srgbClr val="FFC000"/>
                </a:solidFill>
              </a:rPr>
              <a:t>Short time to market for new/custom features and functions</a:t>
            </a:r>
          </a:p>
          <a:p>
            <a:pPr lvl="1" fontAlgn="base">
              <a:spcBef>
                <a:spcPts val="0"/>
              </a:spcBef>
              <a:spcAft>
                <a:spcPts val="900"/>
              </a:spcAft>
              <a:defRPr/>
            </a:pPr>
            <a:r>
              <a:rPr lang="en-US" dirty="0">
                <a:solidFill>
                  <a:schemeClr val="bg1"/>
                </a:solidFill>
              </a:rPr>
              <a:t>Also custom hardware possible, e.g., port configurations </a:t>
            </a:r>
            <a:endParaRPr lang="en-CA" dirty="0">
              <a:solidFill>
                <a:schemeClr val="bg1"/>
              </a:solidFill>
            </a:endParaRPr>
          </a:p>
        </p:txBody>
      </p:sp>
      <p:pic>
        <p:nvPicPr>
          <p:cNvPr id="5" name="Picture 4">
            <a:extLst>
              <a:ext uri="{FF2B5EF4-FFF2-40B4-BE49-F238E27FC236}">
                <a16:creationId xmlns:a16="http://schemas.microsoft.com/office/drawing/2014/main" id="{EB31599B-CFF9-4685-BD7C-9EDB839C96B6}"/>
              </a:ext>
            </a:extLst>
          </p:cNvPr>
          <p:cNvPicPr>
            <a:picLocks noChangeAspect="1"/>
          </p:cNvPicPr>
          <p:nvPr/>
        </p:nvPicPr>
        <p:blipFill>
          <a:blip r:embed="rId2"/>
          <a:stretch>
            <a:fillRect/>
          </a:stretch>
        </p:blipFill>
        <p:spPr>
          <a:xfrm>
            <a:off x="7199853" y="3397063"/>
            <a:ext cx="4705185" cy="3003165"/>
          </a:xfrm>
          <a:prstGeom prst="rect">
            <a:avLst/>
          </a:prstGeom>
        </p:spPr>
      </p:pic>
      <p:sp>
        <p:nvSpPr>
          <p:cNvPr id="13" name="Oval 12">
            <a:extLst>
              <a:ext uri="{FF2B5EF4-FFF2-40B4-BE49-F238E27FC236}">
                <a16:creationId xmlns:a16="http://schemas.microsoft.com/office/drawing/2014/main" id="{F6920622-3EB0-F547-9DC2-3F4E259550D1}"/>
              </a:ext>
            </a:extLst>
          </p:cNvPr>
          <p:cNvSpPr/>
          <p:nvPr/>
        </p:nvSpPr>
        <p:spPr>
          <a:xfrm>
            <a:off x="7909233" y="321610"/>
            <a:ext cx="3288420" cy="3113635"/>
          </a:xfrm>
          <a:prstGeom prst="ellipse">
            <a:avLst/>
          </a:prstGeom>
          <a:solidFill>
            <a:schemeClr val="bg1"/>
          </a:soli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A0D84182-D496-FD4F-B5FE-8873B12EFF73}"/>
              </a:ext>
            </a:extLst>
          </p:cNvPr>
          <p:cNvPicPr>
            <a:picLocks noChangeAspect="1"/>
          </p:cNvPicPr>
          <p:nvPr/>
        </p:nvPicPr>
        <p:blipFill>
          <a:blip r:embed="rId3"/>
          <a:stretch>
            <a:fillRect/>
          </a:stretch>
        </p:blipFill>
        <p:spPr>
          <a:xfrm>
            <a:off x="8719021" y="991046"/>
            <a:ext cx="1875026" cy="1768490"/>
          </a:xfrm>
          <a:prstGeom prst="rect">
            <a:avLst/>
          </a:prstGeom>
        </p:spPr>
      </p:pic>
      <p:sp>
        <p:nvSpPr>
          <p:cNvPr id="15" name="TextBox 14">
            <a:extLst>
              <a:ext uri="{FF2B5EF4-FFF2-40B4-BE49-F238E27FC236}">
                <a16:creationId xmlns:a16="http://schemas.microsoft.com/office/drawing/2014/main" id="{793F0CA6-F7C9-0C40-83C7-D460E301CE6C}"/>
              </a:ext>
            </a:extLst>
          </p:cNvPr>
          <p:cNvSpPr txBox="1"/>
          <p:nvPr/>
        </p:nvSpPr>
        <p:spPr>
          <a:xfrm>
            <a:off x="9848537" y="4482059"/>
            <a:ext cx="824459" cy="261610"/>
          </a:xfrm>
          <a:prstGeom prst="rect">
            <a:avLst/>
          </a:prstGeom>
          <a:noFill/>
        </p:spPr>
        <p:txBody>
          <a:bodyPr wrap="square" rtlCol="0">
            <a:spAutoFit/>
          </a:bodyPr>
          <a:lstStyle/>
          <a:p>
            <a:r>
              <a:rPr lang="en-US" sz="1100" dirty="0"/>
              <a:t>(soon)</a:t>
            </a:r>
          </a:p>
        </p:txBody>
      </p:sp>
      <p:sp>
        <p:nvSpPr>
          <p:cNvPr id="16" name="TextBox 15">
            <a:extLst>
              <a:ext uri="{FF2B5EF4-FFF2-40B4-BE49-F238E27FC236}">
                <a16:creationId xmlns:a16="http://schemas.microsoft.com/office/drawing/2014/main" id="{85F0CE46-0B98-3F4E-9445-F10E9F30C449}"/>
              </a:ext>
            </a:extLst>
          </p:cNvPr>
          <p:cNvSpPr txBox="1"/>
          <p:nvPr/>
        </p:nvSpPr>
        <p:spPr>
          <a:xfrm>
            <a:off x="10990288" y="4589488"/>
            <a:ext cx="824459" cy="261610"/>
          </a:xfrm>
          <a:prstGeom prst="rect">
            <a:avLst/>
          </a:prstGeom>
          <a:noFill/>
        </p:spPr>
        <p:txBody>
          <a:bodyPr wrap="square" rtlCol="0">
            <a:spAutoFit/>
          </a:bodyPr>
          <a:lstStyle/>
          <a:p>
            <a:r>
              <a:rPr lang="en-US" sz="1100" dirty="0"/>
              <a:t>(TBD)</a:t>
            </a:r>
          </a:p>
        </p:txBody>
      </p:sp>
    </p:spTree>
    <p:extLst>
      <p:ext uri="{BB962C8B-B14F-4D97-AF65-F5344CB8AC3E}">
        <p14:creationId xmlns:p14="http://schemas.microsoft.com/office/powerpoint/2010/main" val="76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59C86A-9AC3-0D49-9124-DEB00D26118A}"/>
              </a:ext>
            </a:extLst>
          </p:cNvPr>
          <p:cNvSpPr/>
          <p:nvPr/>
        </p:nvSpPr>
        <p:spPr>
          <a:xfrm>
            <a:off x="0" y="0"/>
            <a:ext cx="12192000" cy="6858000"/>
          </a:xfrm>
          <a:prstGeom prst="rect">
            <a:avLst/>
          </a:prstGeom>
          <a:gradFill flip="none" rotWithShape="1">
            <a:gsLst>
              <a:gs pos="26000">
                <a:srgbClr val="4C9DBA"/>
              </a:gs>
              <a:gs pos="56000">
                <a:srgbClr val="366F8E"/>
              </a:gs>
              <a:gs pos="94000">
                <a:srgbClr val="192C4F"/>
              </a:gs>
              <a:gs pos="79000">
                <a:srgbClr val="103C5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A68F3FF-D373-4B11-BF91-FEB1B1A3E183}"/>
              </a:ext>
            </a:extLst>
          </p:cNvPr>
          <p:cNvSpPr>
            <a:spLocks noGrp="1"/>
          </p:cNvSpPr>
          <p:nvPr>
            <p:ph type="title"/>
          </p:nvPr>
        </p:nvSpPr>
        <p:spPr/>
        <p:txBody>
          <a:bodyPr/>
          <a:lstStyle/>
          <a:p>
            <a:r>
              <a:rPr lang="en-CA" dirty="0">
                <a:solidFill>
                  <a:schemeClr val="bg1"/>
                </a:solidFill>
              </a:rPr>
              <a:t>NoviWare OA&amp;M features and OpenFlow Enhancements</a:t>
            </a:r>
          </a:p>
        </p:txBody>
      </p:sp>
      <p:sp>
        <p:nvSpPr>
          <p:cNvPr id="4" name="Text Placeholder 3">
            <a:extLst>
              <a:ext uri="{FF2B5EF4-FFF2-40B4-BE49-F238E27FC236}">
                <a16:creationId xmlns:a16="http://schemas.microsoft.com/office/drawing/2014/main" id="{8CE0F427-B5E5-4DA7-9378-C3894497B7E6}"/>
              </a:ext>
            </a:extLst>
          </p:cNvPr>
          <p:cNvSpPr>
            <a:spLocks noGrp="1"/>
          </p:cNvSpPr>
          <p:nvPr>
            <p:ph type="body" sz="quarter" idx="10"/>
          </p:nvPr>
        </p:nvSpPr>
        <p:spPr>
          <a:xfrm>
            <a:off x="304801" y="1079292"/>
            <a:ext cx="6425784" cy="5516380"/>
          </a:xfrm>
        </p:spPr>
        <p:txBody>
          <a:bodyPr>
            <a:normAutofit fontScale="92500" lnSpcReduction="20000"/>
          </a:bodyPr>
          <a:lstStyle/>
          <a:p>
            <a:r>
              <a:rPr lang="en-CA" sz="2100" dirty="0">
                <a:solidFill>
                  <a:srgbClr val="FFC000"/>
                </a:solidFill>
              </a:rPr>
              <a:t>Extended set of CLI features: </a:t>
            </a:r>
          </a:p>
          <a:p>
            <a:pPr lvl="1"/>
            <a:r>
              <a:rPr lang="en-CA" dirty="0">
                <a:solidFill>
                  <a:schemeClr val="bg1"/>
                </a:solidFill>
              </a:rPr>
              <a:t>Set/Show configuration for switch, controllers, ports, flow tables, users, meters, adding/removing flow entries, status and stats</a:t>
            </a:r>
          </a:p>
          <a:p>
            <a:r>
              <a:rPr lang="en-CA" sz="2100" dirty="0">
                <a:solidFill>
                  <a:srgbClr val="FFC000"/>
                </a:solidFill>
              </a:rPr>
              <a:t>Security features;</a:t>
            </a:r>
          </a:p>
          <a:p>
            <a:pPr lvl="1"/>
            <a:r>
              <a:rPr lang="en-CA" dirty="0">
                <a:solidFill>
                  <a:schemeClr val="bg1"/>
                </a:solidFill>
              </a:rPr>
              <a:t>TACACS+/RADIUS for AAA services</a:t>
            </a:r>
          </a:p>
          <a:p>
            <a:pPr lvl="1"/>
            <a:r>
              <a:rPr lang="en-CA" dirty="0">
                <a:solidFill>
                  <a:schemeClr val="bg1"/>
                </a:solidFill>
              </a:rPr>
              <a:t>ACL (allowed IP addresses) on management ports</a:t>
            </a:r>
          </a:p>
          <a:p>
            <a:pPr lvl="1"/>
            <a:r>
              <a:rPr lang="en-CA" dirty="0">
                <a:solidFill>
                  <a:schemeClr val="bg1"/>
                </a:solidFill>
              </a:rPr>
              <a:t>CLI Log with accessing IP address for configuration change traceability</a:t>
            </a:r>
          </a:p>
          <a:p>
            <a:r>
              <a:rPr lang="en-CA" sz="2100" dirty="0">
                <a:solidFill>
                  <a:srgbClr val="FFC000"/>
                </a:solidFill>
              </a:rPr>
              <a:t>Zero-Touch Provisioning (ZTP)</a:t>
            </a:r>
          </a:p>
          <a:p>
            <a:pPr lvl="1"/>
            <a:r>
              <a:rPr lang="en-CA" dirty="0" err="1">
                <a:solidFill>
                  <a:schemeClr val="bg1"/>
                </a:solidFill>
              </a:rPr>
              <a:t>gRPC</a:t>
            </a:r>
            <a:r>
              <a:rPr lang="en-CA" dirty="0">
                <a:solidFill>
                  <a:schemeClr val="bg1"/>
                </a:solidFill>
              </a:rPr>
              <a:t> remote access of CLI commands</a:t>
            </a:r>
          </a:p>
          <a:p>
            <a:r>
              <a:rPr lang="en-CA" sz="2100" dirty="0">
                <a:solidFill>
                  <a:srgbClr val="FFC000"/>
                </a:solidFill>
              </a:rPr>
              <a:t>NoviSwitch administrative features:</a:t>
            </a:r>
          </a:p>
          <a:p>
            <a:pPr lvl="1"/>
            <a:r>
              <a:rPr lang="en-CA" dirty="0">
                <a:solidFill>
                  <a:schemeClr val="bg1"/>
                </a:solidFill>
              </a:rPr>
              <a:t>CLI Log export to external Log server</a:t>
            </a:r>
          </a:p>
          <a:p>
            <a:pPr lvl="1"/>
            <a:r>
              <a:rPr lang="en-CA" dirty="0">
                <a:solidFill>
                  <a:schemeClr val="bg1"/>
                </a:solidFill>
              </a:rPr>
              <a:t>Remote installation, update and roll-back of software revisions</a:t>
            </a:r>
          </a:p>
          <a:p>
            <a:pPr lvl="1"/>
            <a:r>
              <a:rPr lang="en-CA" dirty="0">
                <a:solidFill>
                  <a:schemeClr val="bg1"/>
                </a:solidFill>
              </a:rPr>
              <a:t>Remote power on/off and reboot</a:t>
            </a:r>
          </a:p>
          <a:p>
            <a:pPr lvl="1"/>
            <a:r>
              <a:rPr lang="en-CA" dirty="0">
                <a:solidFill>
                  <a:schemeClr val="bg1"/>
                </a:solidFill>
              </a:rPr>
              <a:t>Switch configuration export/import in binary and text formats</a:t>
            </a:r>
          </a:p>
          <a:p>
            <a:pPr lvl="1"/>
            <a:r>
              <a:rPr lang="en-CA" dirty="0">
                <a:solidFill>
                  <a:schemeClr val="bg1"/>
                </a:solidFill>
              </a:rPr>
              <a:t>Automatic periodic switch configuration uploads to an external server for configuration management </a:t>
            </a:r>
          </a:p>
        </p:txBody>
      </p:sp>
      <p:sp>
        <p:nvSpPr>
          <p:cNvPr id="8" name="Content Placeholder 3">
            <a:extLst>
              <a:ext uri="{FF2B5EF4-FFF2-40B4-BE49-F238E27FC236}">
                <a16:creationId xmlns:a16="http://schemas.microsoft.com/office/drawing/2014/main" id="{B893D500-2915-774C-9F6F-1371D6EE8A07}"/>
              </a:ext>
            </a:extLst>
          </p:cNvPr>
          <p:cNvSpPr txBox="1">
            <a:spLocks/>
          </p:cNvSpPr>
          <p:nvPr/>
        </p:nvSpPr>
        <p:spPr>
          <a:xfrm>
            <a:off x="7210269" y="1094282"/>
            <a:ext cx="4447082" cy="5172855"/>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2000" kern="1200">
                <a:solidFill>
                  <a:srgbClr val="014F67"/>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FFC000"/>
                </a:solidFill>
              </a:rPr>
              <a:t>VLAN on management ports</a:t>
            </a:r>
          </a:p>
          <a:p>
            <a:r>
              <a:rPr lang="en-CA" dirty="0">
                <a:solidFill>
                  <a:srgbClr val="FFC000"/>
                </a:solidFill>
              </a:rPr>
              <a:t>OF-CONFIG  1.1.1/1.2</a:t>
            </a:r>
          </a:p>
          <a:p>
            <a:r>
              <a:rPr lang="en-CA" dirty="0">
                <a:solidFill>
                  <a:srgbClr val="FFC000"/>
                </a:solidFill>
              </a:rPr>
              <a:t>SNMP traps for hardware fault alarms</a:t>
            </a:r>
          </a:p>
          <a:p>
            <a:r>
              <a:rPr lang="en-US" dirty="0">
                <a:solidFill>
                  <a:srgbClr val="FFC000"/>
                </a:solidFill>
              </a:rPr>
              <a:t>OpenFlow Experimenter Features and Functions</a:t>
            </a:r>
          </a:p>
          <a:p>
            <a:pPr lvl="1"/>
            <a:r>
              <a:rPr lang="en-US" sz="1800" dirty="0">
                <a:solidFill>
                  <a:schemeClr val="bg1"/>
                </a:solidFill>
              </a:rPr>
              <a:t>Tunneling</a:t>
            </a:r>
          </a:p>
          <a:p>
            <a:pPr lvl="1"/>
            <a:r>
              <a:rPr lang="en-US" sz="1800" dirty="0">
                <a:solidFill>
                  <a:schemeClr val="bg1"/>
                </a:solidFill>
              </a:rPr>
              <a:t>Ethernet/MPLS/IP Payload Matching</a:t>
            </a:r>
          </a:p>
          <a:p>
            <a:pPr lvl="1"/>
            <a:r>
              <a:rPr lang="en-US" sz="1800" dirty="0" err="1">
                <a:solidFill>
                  <a:schemeClr val="bg1"/>
                </a:solidFill>
              </a:rPr>
              <a:t>Swap_Fields</a:t>
            </a:r>
            <a:endParaRPr lang="en-US" sz="1800" dirty="0">
              <a:solidFill>
                <a:schemeClr val="bg1"/>
              </a:solidFill>
            </a:endParaRPr>
          </a:p>
          <a:p>
            <a:pPr lvl="1"/>
            <a:r>
              <a:rPr lang="en-US" sz="1800" dirty="0">
                <a:solidFill>
                  <a:schemeClr val="bg1"/>
                </a:solidFill>
              </a:rPr>
              <a:t>BFD Failover</a:t>
            </a:r>
          </a:p>
          <a:p>
            <a:pPr lvl="1"/>
            <a:r>
              <a:rPr lang="en-US" sz="1800" dirty="0">
                <a:solidFill>
                  <a:schemeClr val="bg1"/>
                </a:solidFill>
              </a:rPr>
              <a:t>Traffic Manager / Shaping / H-</a:t>
            </a:r>
            <a:r>
              <a:rPr lang="en-US" sz="1800" dirty="0" err="1">
                <a:solidFill>
                  <a:schemeClr val="bg1"/>
                </a:solidFill>
              </a:rPr>
              <a:t>QoS</a:t>
            </a:r>
            <a:r>
              <a:rPr lang="en-US" sz="1800" dirty="0">
                <a:solidFill>
                  <a:schemeClr val="bg1"/>
                </a:solidFill>
              </a:rPr>
              <a:t> </a:t>
            </a:r>
          </a:p>
          <a:p>
            <a:pPr lvl="1"/>
            <a:r>
              <a:rPr lang="en-US" sz="1800" dirty="0">
                <a:solidFill>
                  <a:schemeClr val="bg1"/>
                </a:solidFill>
              </a:rPr>
              <a:t>Metering (1 million)</a:t>
            </a:r>
          </a:p>
          <a:p>
            <a:pPr lvl="1"/>
            <a:r>
              <a:rPr lang="en-US" sz="1800" dirty="0">
                <a:solidFill>
                  <a:schemeClr val="bg1"/>
                </a:solidFill>
              </a:rPr>
              <a:t>Time Stamping (HW+SW)</a:t>
            </a:r>
          </a:p>
          <a:p>
            <a:pPr lvl="1"/>
            <a:r>
              <a:rPr lang="en-US" sz="1800" dirty="0">
                <a:solidFill>
                  <a:schemeClr val="bg1"/>
                </a:solidFill>
              </a:rPr>
              <a:t>Load Balancer (consistent hashing)</a:t>
            </a:r>
          </a:p>
          <a:p>
            <a:pPr lvl="1"/>
            <a:r>
              <a:rPr lang="en-US" sz="1800" dirty="0">
                <a:solidFill>
                  <a:schemeClr val="bg1"/>
                </a:solidFill>
              </a:rPr>
              <a:t>In-Band Controller</a:t>
            </a:r>
          </a:p>
          <a:p>
            <a:pPr lvl="1"/>
            <a:r>
              <a:rPr lang="en-US" sz="1800" dirty="0">
                <a:solidFill>
                  <a:schemeClr val="bg1"/>
                </a:solidFill>
              </a:rPr>
              <a:t>…</a:t>
            </a:r>
          </a:p>
        </p:txBody>
      </p:sp>
    </p:spTree>
    <p:extLst>
      <p:ext uri="{BB962C8B-B14F-4D97-AF65-F5344CB8AC3E}">
        <p14:creationId xmlns:p14="http://schemas.microsoft.com/office/powerpoint/2010/main" val="324637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4257DBB-56C4-8C4C-A10C-A579BEF87EA4}"/>
              </a:ext>
            </a:extLst>
          </p:cNvPr>
          <p:cNvSpPr/>
          <p:nvPr/>
        </p:nvSpPr>
        <p:spPr>
          <a:xfrm>
            <a:off x="0" y="0"/>
            <a:ext cx="12192000" cy="6858000"/>
          </a:xfrm>
          <a:prstGeom prst="rect">
            <a:avLst/>
          </a:prstGeom>
          <a:gradFill flip="none" rotWithShape="1">
            <a:gsLst>
              <a:gs pos="26000">
                <a:srgbClr val="4C9DBA"/>
              </a:gs>
              <a:gs pos="56000">
                <a:srgbClr val="366F8E"/>
              </a:gs>
              <a:gs pos="94000">
                <a:srgbClr val="192C4F"/>
              </a:gs>
              <a:gs pos="79000">
                <a:srgbClr val="103C5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F15624C-56CC-3946-A0F2-B6A60464F2C9}"/>
              </a:ext>
            </a:extLst>
          </p:cNvPr>
          <p:cNvGrpSpPr>
            <a:grpSpLocks noChangeAspect="1"/>
          </p:cNvGrpSpPr>
          <p:nvPr/>
        </p:nvGrpSpPr>
        <p:grpSpPr>
          <a:xfrm>
            <a:off x="4478617" y="5607416"/>
            <a:ext cx="2852928" cy="448307"/>
            <a:chOff x="7636345" y="4172189"/>
            <a:chExt cx="2104803" cy="330747"/>
          </a:xfrm>
        </p:grpSpPr>
        <p:pic>
          <p:nvPicPr>
            <p:cNvPr id="23" name="Picture 22">
              <a:extLst>
                <a:ext uri="{FF2B5EF4-FFF2-40B4-BE49-F238E27FC236}">
                  <a16:creationId xmlns:a16="http://schemas.microsoft.com/office/drawing/2014/main" id="{EE9FC09C-18A7-CD4A-9E12-1AEA1E37D1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6345" y="4297313"/>
              <a:ext cx="2104803" cy="205623"/>
            </a:xfrm>
            <a:prstGeom prst="rect">
              <a:avLst/>
            </a:prstGeom>
            <a:effectLst>
              <a:reflection blurRad="6350" stA="50000" endA="300" endPos="55000" dir="5400000" sy="-100000" algn="bl" rotWithShape="0"/>
            </a:effectLst>
          </p:spPr>
        </p:pic>
        <p:sp>
          <p:nvSpPr>
            <p:cNvPr id="24" name="Trapezoid 23">
              <a:extLst>
                <a:ext uri="{FF2B5EF4-FFF2-40B4-BE49-F238E27FC236}">
                  <a16:creationId xmlns:a16="http://schemas.microsoft.com/office/drawing/2014/main" id="{86E17AEE-F506-CE47-BCAD-EE8EB3CDC5FF}"/>
                </a:ext>
              </a:extLst>
            </p:cNvPr>
            <p:cNvSpPr/>
            <p:nvPr/>
          </p:nvSpPr>
          <p:spPr>
            <a:xfrm>
              <a:off x="7636345" y="4172189"/>
              <a:ext cx="2104803" cy="125121"/>
            </a:xfrm>
            <a:prstGeom prst="trapezoid">
              <a:avLst>
                <a:gd name="adj" fmla="val 74196"/>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srgbClr val="014F67"/>
                </a:solidFill>
                <a:latin typeface="Segoe UI"/>
              </a:endParaRPr>
            </a:p>
          </p:txBody>
        </p:sp>
      </p:grpSp>
      <p:sp>
        <p:nvSpPr>
          <p:cNvPr id="2" name="Title 1">
            <a:extLst>
              <a:ext uri="{FF2B5EF4-FFF2-40B4-BE49-F238E27FC236}">
                <a16:creationId xmlns:a16="http://schemas.microsoft.com/office/drawing/2014/main" id="{54535141-3DE4-BF41-8DAE-FE8BB2684C75}"/>
              </a:ext>
            </a:extLst>
          </p:cNvPr>
          <p:cNvSpPr>
            <a:spLocks noGrp="1"/>
          </p:cNvSpPr>
          <p:nvPr>
            <p:ph type="title"/>
          </p:nvPr>
        </p:nvSpPr>
        <p:spPr>
          <a:xfrm>
            <a:off x="609600" y="440960"/>
            <a:ext cx="11582400" cy="803223"/>
          </a:xfrm>
        </p:spPr>
        <p:txBody>
          <a:bodyPr/>
          <a:lstStyle/>
          <a:p>
            <a:r>
              <a:rPr lang="en-US" sz="3400" b="0" dirty="0">
                <a:solidFill>
                  <a:schemeClr val="bg1"/>
                </a:solidFill>
                <a:cs typeface="Calibri" panose="020F0502020204030204" pitchFamily="34" charset="0"/>
              </a:rPr>
              <a:t>NoviWare NOS Delivers </a:t>
            </a:r>
            <a:r>
              <a:rPr lang="en-US" sz="3400" dirty="0">
                <a:solidFill>
                  <a:schemeClr val="bg1"/>
                </a:solidFill>
                <a:cs typeface="Calibri" panose="020F0502020204030204" pitchFamily="34" charset="0"/>
              </a:rPr>
              <a:t>Programmable Match-Action Pipeline</a:t>
            </a:r>
            <a:r>
              <a:rPr lang="en-US" sz="3400" b="0" dirty="0">
                <a:solidFill>
                  <a:schemeClr val="bg1"/>
                </a:solidFill>
                <a:cs typeface="Calibri" panose="020F0502020204030204" pitchFamily="34" charset="0"/>
              </a:rPr>
              <a:t> </a:t>
            </a:r>
            <a:endParaRPr lang="en-US" sz="3400" dirty="0">
              <a:solidFill>
                <a:schemeClr val="bg1"/>
              </a:solidFill>
            </a:endParaRPr>
          </a:p>
        </p:txBody>
      </p:sp>
      <p:sp>
        <p:nvSpPr>
          <p:cNvPr id="3" name="Content Placeholder 2">
            <a:extLst>
              <a:ext uri="{FF2B5EF4-FFF2-40B4-BE49-F238E27FC236}">
                <a16:creationId xmlns:a16="http://schemas.microsoft.com/office/drawing/2014/main" id="{224D3815-4528-FF43-AF83-6B18C190CA35}"/>
              </a:ext>
            </a:extLst>
          </p:cNvPr>
          <p:cNvSpPr>
            <a:spLocks noGrp="1"/>
          </p:cNvSpPr>
          <p:nvPr>
            <p:ph idx="1"/>
          </p:nvPr>
        </p:nvSpPr>
        <p:spPr>
          <a:xfrm>
            <a:off x="699541" y="2150765"/>
            <a:ext cx="10972800" cy="2534476"/>
          </a:xfrm>
        </p:spPr>
        <p:txBody>
          <a:bodyPr/>
          <a:lstStyle/>
          <a:p>
            <a:r>
              <a:rPr lang="en-US" dirty="0">
                <a:solidFill>
                  <a:schemeClr val="bg1"/>
                </a:solidFill>
              </a:rPr>
              <a:t>Define tables and pipeline architecture on-the-go </a:t>
            </a:r>
          </a:p>
          <a:p>
            <a:pPr lvl="1"/>
            <a:r>
              <a:rPr lang="en-US" dirty="0">
                <a:solidFill>
                  <a:schemeClr val="bg1"/>
                </a:solidFill>
              </a:rPr>
              <a:t>Assign the size/match fields/actions wanted to each table</a:t>
            </a:r>
          </a:p>
          <a:p>
            <a:pPr lvl="1"/>
            <a:r>
              <a:rPr lang="en-CA" dirty="0">
                <a:solidFill>
                  <a:schemeClr val="bg1"/>
                </a:solidFill>
              </a:rPr>
              <a:t>Match/actions on both packets headers &amp; packet payload</a:t>
            </a:r>
            <a:endParaRPr lang="en-US" dirty="0">
              <a:solidFill>
                <a:schemeClr val="bg1"/>
              </a:solidFill>
            </a:endParaRPr>
          </a:p>
          <a:p>
            <a:r>
              <a:rPr lang="en-US" dirty="0">
                <a:solidFill>
                  <a:schemeClr val="bg1"/>
                </a:solidFill>
              </a:rPr>
              <a:t>Optimized for packet switching</a:t>
            </a:r>
          </a:p>
        </p:txBody>
      </p:sp>
      <p:sp>
        <p:nvSpPr>
          <p:cNvPr id="4" name="Text Placeholder 3">
            <a:extLst>
              <a:ext uri="{FF2B5EF4-FFF2-40B4-BE49-F238E27FC236}">
                <a16:creationId xmlns:a16="http://schemas.microsoft.com/office/drawing/2014/main" id="{420197B9-280D-3246-933D-E60A37164270}"/>
              </a:ext>
            </a:extLst>
          </p:cNvPr>
          <p:cNvSpPr>
            <a:spLocks noGrp="1"/>
          </p:cNvSpPr>
          <p:nvPr>
            <p:ph type="body" sz="quarter" idx="10"/>
          </p:nvPr>
        </p:nvSpPr>
        <p:spPr>
          <a:xfrm>
            <a:off x="681342" y="1461638"/>
            <a:ext cx="10972800" cy="640373"/>
          </a:xfrm>
        </p:spPr>
        <p:txBody>
          <a:bodyPr/>
          <a:lstStyle/>
          <a:p>
            <a:r>
              <a:rPr lang="en-US" dirty="0">
                <a:solidFill>
                  <a:srgbClr val="FFC000"/>
                </a:solidFill>
              </a:rPr>
              <a:t>Complete flexibility / millions of flow rules/ Extendible Architecture</a:t>
            </a:r>
          </a:p>
        </p:txBody>
      </p:sp>
      <p:pic>
        <p:nvPicPr>
          <p:cNvPr id="6" name="Picture 5">
            <a:extLst>
              <a:ext uri="{FF2B5EF4-FFF2-40B4-BE49-F238E27FC236}">
                <a16:creationId xmlns:a16="http://schemas.microsoft.com/office/drawing/2014/main" id="{FEDF5434-2660-2048-8BF2-DC04EC6FA762}"/>
              </a:ext>
            </a:extLst>
          </p:cNvPr>
          <p:cNvPicPr>
            <a:picLocks noChangeAspect="1"/>
          </p:cNvPicPr>
          <p:nvPr/>
        </p:nvPicPr>
        <p:blipFill>
          <a:blip r:embed="rId3"/>
          <a:stretch>
            <a:fillRect/>
          </a:stretch>
        </p:blipFill>
        <p:spPr>
          <a:xfrm>
            <a:off x="5337529" y="5699726"/>
            <a:ext cx="1170533" cy="85351"/>
          </a:xfrm>
          <a:prstGeom prst="rect">
            <a:avLst/>
          </a:prstGeom>
        </p:spPr>
      </p:pic>
      <p:graphicFrame>
        <p:nvGraphicFramePr>
          <p:cNvPr id="7" name="Table 6">
            <a:extLst>
              <a:ext uri="{FF2B5EF4-FFF2-40B4-BE49-F238E27FC236}">
                <a16:creationId xmlns:a16="http://schemas.microsoft.com/office/drawing/2014/main" id="{3EE1D319-3A6F-B54F-A142-09F08CB4B320}"/>
              </a:ext>
            </a:extLst>
          </p:cNvPr>
          <p:cNvGraphicFramePr>
            <a:graphicFrameLocks noGrp="1"/>
          </p:cNvGraphicFramePr>
          <p:nvPr>
            <p:extLst/>
          </p:nvPr>
        </p:nvGraphicFramePr>
        <p:xfrm>
          <a:off x="2057400" y="4162205"/>
          <a:ext cx="9398000" cy="590550"/>
        </p:xfrm>
        <a:graphic>
          <a:graphicData uri="http://schemas.openxmlformats.org/drawingml/2006/table">
            <a:tbl>
              <a:tblPr/>
              <a:tblGrid>
                <a:gridCol w="127000">
                  <a:extLst>
                    <a:ext uri="{9D8B030D-6E8A-4147-A177-3AD203B41FA5}">
                      <a16:colId xmlns:a16="http://schemas.microsoft.com/office/drawing/2014/main" val="3570416147"/>
                    </a:ext>
                  </a:extLst>
                </a:gridCol>
                <a:gridCol w="127000">
                  <a:extLst>
                    <a:ext uri="{9D8B030D-6E8A-4147-A177-3AD203B41FA5}">
                      <a16:colId xmlns:a16="http://schemas.microsoft.com/office/drawing/2014/main" val="1453885459"/>
                    </a:ext>
                  </a:extLst>
                </a:gridCol>
                <a:gridCol w="127000">
                  <a:extLst>
                    <a:ext uri="{9D8B030D-6E8A-4147-A177-3AD203B41FA5}">
                      <a16:colId xmlns:a16="http://schemas.microsoft.com/office/drawing/2014/main" val="1405650734"/>
                    </a:ext>
                  </a:extLst>
                </a:gridCol>
                <a:gridCol w="127000">
                  <a:extLst>
                    <a:ext uri="{9D8B030D-6E8A-4147-A177-3AD203B41FA5}">
                      <a16:colId xmlns:a16="http://schemas.microsoft.com/office/drawing/2014/main" val="282534690"/>
                    </a:ext>
                  </a:extLst>
                </a:gridCol>
                <a:gridCol w="127000">
                  <a:extLst>
                    <a:ext uri="{9D8B030D-6E8A-4147-A177-3AD203B41FA5}">
                      <a16:colId xmlns:a16="http://schemas.microsoft.com/office/drawing/2014/main" val="2127017798"/>
                    </a:ext>
                  </a:extLst>
                </a:gridCol>
                <a:gridCol w="127000">
                  <a:extLst>
                    <a:ext uri="{9D8B030D-6E8A-4147-A177-3AD203B41FA5}">
                      <a16:colId xmlns:a16="http://schemas.microsoft.com/office/drawing/2014/main" val="3998257163"/>
                    </a:ext>
                  </a:extLst>
                </a:gridCol>
                <a:gridCol w="127000">
                  <a:extLst>
                    <a:ext uri="{9D8B030D-6E8A-4147-A177-3AD203B41FA5}">
                      <a16:colId xmlns:a16="http://schemas.microsoft.com/office/drawing/2014/main" val="2540579382"/>
                    </a:ext>
                  </a:extLst>
                </a:gridCol>
                <a:gridCol w="127000">
                  <a:extLst>
                    <a:ext uri="{9D8B030D-6E8A-4147-A177-3AD203B41FA5}">
                      <a16:colId xmlns:a16="http://schemas.microsoft.com/office/drawing/2014/main" val="959914347"/>
                    </a:ext>
                  </a:extLst>
                </a:gridCol>
                <a:gridCol w="127000">
                  <a:extLst>
                    <a:ext uri="{9D8B030D-6E8A-4147-A177-3AD203B41FA5}">
                      <a16:colId xmlns:a16="http://schemas.microsoft.com/office/drawing/2014/main" val="3015999275"/>
                    </a:ext>
                  </a:extLst>
                </a:gridCol>
                <a:gridCol w="127000">
                  <a:extLst>
                    <a:ext uri="{9D8B030D-6E8A-4147-A177-3AD203B41FA5}">
                      <a16:colId xmlns:a16="http://schemas.microsoft.com/office/drawing/2014/main" val="2842020070"/>
                    </a:ext>
                  </a:extLst>
                </a:gridCol>
                <a:gridCol w="127000">
                  <a:extLst>
                    <a:ext uri="{9D8B030D-6E8A-4147-A177-3AD203B41FA5}">
                      <a16:colId xmlns:a16="http://schemas.microsoft.com/office/drawing/2014/main" val="110327656"/>
                    </a:ext>
                  </a:extLst>
                </a:gridCol>
                <a:gridCol w="127000">
                  <a:extLst>
                    <a:ext uri="{9D8B030D-6E8A-4147-A177-3AD203B41FA5}">
                      <a16:colId xmlns:a16="http://schemas.microsoft.com/office/drawing/2014/main" val="3450797858"/>
                    </a:ext>
                  </a:extLst>
                </a:gridCol>
                <a:gridCol w="127000">
                  <a:extLst>
                    <a:ext uri="{9D8B030D-6E8A-4147-A177-3AD203B41FA5}">
                      <a16:colId xmlns:a16="http://schemas.microsoft.com/office/drawing/2014/main" val="774129304"/>
                    </a:ext>
                  </a:extLst>
                </a:gridCol>
                <a:gridCol w="127000">
                  <a:extLst>
                    <a:ext uri="{9D8B030D-6E8A-4147-A177-3AD203B41FA5}">
                      <a16:colId xmlns:a16="http://schemas.microsoft.com/office/drawing/2014/main" val="1270797306"/>
                    </a:ext>
                  </a:extLst>
                </a:gridCol>
                <a:gridCol w="127000">
                  <a:extLst>
                    <a:ext uri="{9D8B030D-6E8A-4147-A177-3AD203B41FA5}">
                      <a16:colId xmlns:a16="http://schemas.microsoft.com/office/drawing/2014/main" val="3870903905"/>
                    </a:ext>
                  </a:extLst>
                </a:gridCol>
                <a:gridCol w="127000">
                  <a:extLst>
                    <a:ext uri="{9D8B030D-6E8A-4147-A177-3AD203B41FA5}">
                      <a16:colId xmlns:a16="http://schemas.microsoft.com/office/drawing/2014/main" val="928282693"/>
                    </a:ext>
                  </a:extLst>
                </a:gridCol>
                <a:gridCol w="127000">
                  <a:extLst>
                    <a:ext uri="{9D8B030D-6E8A-4147-A177-3AD203B41FA5}">
                      <a16:colId xmlns:a16="http://schemas.microsoft.com/office/drawing/2014/main" val="1203510687"/>
                    </a:ext>
                  </a:extLst>
                </a:gridCol>
                <a:gridCol w="127000">
                  <a:extLst>
                    <a:ext uri="{9D8B030D-6E8A-4147-A177-3AD203B41FA5}">
                      <a16:colId xmlns:a16="http://schemas.microsoft.com/office/drawing/2014/main" val="1615452551"/>
                    </a:ext>
                  </a:extLst>
                </a:gridCol>
                <a:gridCol w="127000">
                  <a:extLst>
                    <a:ext uri="{9D8B030D-6E8A-4147-A177-3AD203B41FA5}">
                      <a16:colId xmlns:a16="http://schemas.microsoft.com/office/drawing/2014/main" val="3915559462"/>
                    </a:ext>
                  </a:extLst>
                </a:gridCol>
                <a:gridCol w="127000">
                  <a:extLst>
                    <a:ext uri="{9D8B030D-6E8A-4147-A177-3AD203B41FA5}">
                      <a16:colId xmlns:a16="http://schemas.microsoft.com/office/drawing/2014/main" val="3823146835"/>
                    </a:ext>
                  </a:extLst>
                </a:gridCol>
                <a:gridCol w="127000">
                  <a:extLst>
                    <a:ext uri="{9D8B030D-6E8A-4147-A177-3AD203B41FA5}">
                      <a16:colId xmlns:a16="http://schemas.microsoft.com/office/drawing/2014/main" val="2517690216"/>
                    </a:ext>
                  </a:extLst>
                </a:gridCol>
                <a:gridCol w="127000">
                  <a:extLst>
                    <a:ext uri="{9D8B030D-6E8A-4147-A177-3AD203B41FA5}">
                      <a16:colId xmlns:a16="http://schemas.microsoft.com/office/drawing/2014/main" val="1402452676"/>
                    </a:ext>
                  </a:extLst>
                </a:gridCol>
                <a:gridCol w="127000">
                  <a:extLst>
                    <a:ext uri="{9D8B030D-6E8A-4147-A177-3AD203B41FA5}">
                      <a16:colId xmlns:a16="http://schemas.microsoft.com/office/drawing/2014/main" val="2180648104"/>
                    </a:ext>
                  </a:extLst>
                </a:gridCol>
                <a:gridCol w="127000">
                  <a:extLst>
                    <a:ext uri="{9D8B030D-6E8A-4147-A177-3AD203B41FA5}">
                      <a16:colId xmlns:a16="http://schemas.microsoft.com/office/drawing/2014/main" val="4281321888"/>
                    </a:ext>
                  </a:extLst>
                </a:gridCol>
                <a:gridCol w="127000">
                  <a:extLst>
                    <a:ext uri="{9D8B030D-6E8A-4147-A177-3AD203B41FA5}">
                      <a16:colId xmlns:a16="http://schemas.microsoft.com/office/drawing/2014/main" val="1119435257"/>
                    </a:ext>
                  </a:extLst>
                </a:gridCol>
                <a:gridCol w="127000">
                  <a:extLst>
                    <a:ext uri="{9D8B030D-6E8A-4147-A177-3AD203B41FA5}">
                      <a16:colId xmlns:a16="http://schemas.microsoft.com/office/drawing/2014/main" val="303598329"/>
                    </a:ext>
                  </a:extLst>
                </a:gridCol>
                <a:gridCol w="127000">
                  <a:extLst>
                    <a:ext uri="{9D8B030D-6E8A-4147-A177-3AD203B41FA5}">
                      <a16:colId xmlns:a16="http://schemas.microsoft.com/office/drawing/2014/main" val="3605698712"/>
                    </a:ext>
                  </a:extLst>
                </a:gridCol>
                <a:gridCol w="127000">
                  <a:extLst>
                    <a:ext uri="{9D8B030D-6E8A-4147-A177-3AD203B41FA5}">
                      <a16:colId xmlns:a16="http://schemas.microsoft.com/office/drawing/2014/main" val="757045235"/>
                    </a:ext>
                  </a:extLst>
                </a:gridCol>
                <a:gridCol w="127000">
                  <a:extLst>
                    <a:ext uri="{9D8B030D-6E8A-4147-A177-3AD203B41FA5}">
                      <a16:colId xmlns:a16="http://schemas.microsoft.com/office/drawing/2014/main" val="1221168125"/>
                    </a:ext>
                  </a:extLst>
                </a:gridCol>
                <a:gridCol w="127000">
                  <a:extLst>
                    <a:ext uri="{9D8B030D-6E8A-4147-A177-3AD203B41FA5}">
                      <a16:colId xmlns:a16="http://schemas.microsoft.com/office/drawing/2014/main" val="211196650"/>
                    </a:ext>
                  </a:extLst>
                </a:gridCol>
                <a:gridCol w="127000">
                  <a:extLst>
                    <a:ext uri="{9D8B030D-6E8A-4147-A177-3AD203B41FA5}">
                      <a16:colId xmlns:a16="http://schemas.microsoft.com/office/drawing/2014/main" val="4272759055"/>
                    </a:ext>
                  </a:extLst>
                </a:gridCol>
                <a:gridCol w="127000">
                  <a:extLst>
                    <a:ext uri="{9D8B030D-6E8A-4147-A177-3AD203B41FA5}">
                      <a16:colId xmlns:a16="http://schemas.microsoft.com/office/drawing/2014/main" val="1349259002"/>
                    </a:ext>
                  </a:extLst>
                </a:gridCol>
                <a:gridCol w="127000">
                  <a:extLst>
                    <a:ext uri="{9D8B030D-6E8A-4147-A177-3AD203B41FA5}">
                      <a16:colId xmlns:a16="http://schemas.microsoft.com/office/drawing/2014/main" val="2973381381"/>
                    </a:ext>
                  </a:extLst>
                </a:gridCol>
                <a:gridCol w="127000">
                  <a:extLst>
                    <a:ext uri="{9D8B030D-6E8A-4147-A177-3AD203B41FA5}">
                      <a16:colId xmlns:a16="http://schemas.microsoft.com/office/drawing/2014/main" val="2330729940"/>
                    </a:ext>
                  </a:extLst>
                </a:gridCol>
                <a:gridCol w="127000">
                  <a:extLst>
                    <a:ext uri="{9D8B030D-6E8A-4147-A177-3AD203B41FA5}">
                      <a16:colId xmlns:a16="http://schemas.microsoft.com/office/drawing/2014/main" val="3648267990"/>
                    </a:ext>
                  </a:extLst>
                </a:gridCol>
                <a:gridCol w="127000">
                  <a:extLst>
                    <a:ext uri="{9D8B030D-6E8A-4147-A177-3AD203B41FA5}">
                      <a16:colId xmlns:a16="http://schemas.microsoft.com/office/drawing/2014/main" val="132398918"/>
                    </a:ext>
                  </a:extLst>
                </a:gridCol>
                <a:gridCol w="127000">
                  <a:extLst>
                    <a:ext uri="{9D8B030D-6E8A-4147-A177-3AD203B41FA5}">
                      <a16:colId xmlns:a16="http://schemas.microsoft.com/office/drawing/2014/main" val="420040152"/>
                    </a:ext>
                  </a:extLst>
                </a:gridCol>
                <a:gridCol w="127000">
                  <a:extLst>
                    <a:ext uri="{9D8B030D-6E8A-4147-A177-3AD203B41FA5}">
                      <a16:colId xmlns:a16="http://schemas.microsoft.com/office/drawing/2014/main" val="1892607188"/>
                    </a:ext>
                  </a:extLst>
                </a:gridCol>
                <a:gridCol w="127000">
                  <a:extLst>
                    <a:ext uri="{9D8B030D-6E8A-4147-A177-3AD203B41FA5}">
                      <a16:colId xmlns:a16="http://schemas.microsoft.com/office/drawing/2014/main" val="1196363680"/>
                    </a:ext>
                  </a:extLst>
                </a:gridCol>
                <a:gridCol w="127000">
                  <a:extLst>
                    <a:ext uri="{9D8B030D-6E8A-4147-A177-3AD203B41FA5}">
                      <a16:colId xmlns:a16="http://schemas.microsoft.com/office/drawing/2014/main" val="2541985056"/>
                    </a:ext>
                  </a:extLst>
                </a:gridCol>
                <a:gridCol w="127000">
                  <a:extLst>
                    <a:ext uri="{9D8B030D-6E8A-4147-A177-3AD203B41FA5}">
                      <a16:colId xmlns:a16="http://schemas.microsoft.com/office/drawing/2014/main" val="485080393"/>
                    </a:ext>
                  </a:extLst>
                </a:gridCol>
                <a:gridCol w="127000">
                  <a:extLst>
                    <a:ext uri="{9D8B030D-6E8A-4147-A177-3AD203B41FA5}">
                      <a16:colId xmlns:a16="http://schemas.microsoft.com/office/drawing/2014/main" val="1300354138"/>
                    </a:ext>
                  </a:extLst>
                </a:gridCol>
                <a:gridCol w="127000">
                  <a:extLst>
                    <a:ext uri="{9D8B030D-6E8A-4147-A177-3AD203B41FA5}">
                      <a16:colId xmlns:a16="http://schemas.microsoft.com/office/drawing/2014/main" val="3930197334"/>
                    </a:ext>
                  </a:extLst>
                </a:gridCol>
                <a:gridCol w="127000">
                  <a:extLst>
                    <a:ext uri="{9D8B030D-6E8A-4147-A177-3AD203B41FA5}">
                      <a16:colId xmlns:a16="http://schemas.microsoft.com/office/drawing/2014/main" val="798792538"/>
                    </a:ext>
                  </a:extLst>
                </a:gridCol>
                <a:gridCol w="127000">
                  <a:extLst>
                    <a:ext uri="{9D8B030D-6E8A-4147-A177-3AD203B41FA5}">
                      <a16:colId xmlns:a16="http://schemas.microsoft.com/office/drawing/2014/main" val="2233535622"/>
                    </a:ext>
                  </a:extLst>
                </a:gridCol>
                <a:gridCol w="127000">
                  <a:extLst>
                    <a:ext uri="{9D8B030D-6E8A-4147-A177-3AD203B41FA5}">
                      <a16:colId xmlns:a16="http://schemas.microsoft.com/office/drawing/2014/main" val="4288566286"/>
                    </a:ext>
                  </a:extLst>
                </a:gridCol>
                <a:gridCol w="127000">
                  <a:extLst>
                    <a:ext uri="{9D8B030D-6E8A-4147-A177-3AD203B41FA5}">
                      <a16:colId xmlns:a16="http://schemas.microsoft.com/office/drawing/2014/main" val="1977845387"/>
                    </a:ext>
                  </a:extLst>
                </a:gridCol>
                <a:gridCol w="127000">
                  <a:extLst>
                    <a:ext uri="{9D8B030D-6E8A-4147-A177-3AD203B41FA5}">
                      <a16:colId xmlns:a16="http://schemas.microsoft.com/office/drawing/2014/main" val="1308811452"/>
                    </a:ext>
                  </a:extLst>
                </a:gridCol>
                <a:gridCol w="127000">
                  <a:extLst>
                    <a:ext uri="{9D8B030D-6E8A-4147-A177-3AD203B41FA5}">
                      <a16:colId xmlns:a16="http://schemas.microsoft.com/office/drawing/2014/main" val="2755861605"/>
                    </a:ext>
                  </a:extLst>
                </a:gridCol>
                <a:gridCol w="127000">
                  <a:extLst>
                    <a:ext uri="{9D8B030D-6E8A-4147-A177-3AD203B41FA5}">
                      <a16:colId xmlns:a16="http://schemas.microsoft.com/office/drawing/2014/main" val="3874605719"/>
                    </a:ext>
                  </a:extLst>
                </a:gridCol>
                <a:gridCol w="127000">
                  <a:extLst>
                    <a:ext uri="{9D8B030D-6E8A-4147-A177-3AD203B41FA5}">
                      <a16:colId xmlns:a16="http://schemas.microsoft.com/office/drawing/2014/main" val="2754862653"/>
                    </a:ext>
                  </a:extLst>
                </a:gridCol>
                <a:gridCol w="127000">
                  <a:extLst>
                    <a:ext uri="{9D8B030D-6E8A-4147-A177-3AD203B41FA5}">
                      <a16:colId xmlns:a16="http://schemas.microsoft.com/office/drawing/2014/main" val="3357434705"/>
                    </a:ext>
                  </a:extLst>
                </a:gridCol>
                <a:gridCol w="127000">
                  <a:extLst>
                    <a:ext uri="{9D8B030D-6E8A-4147-A177-3AD203B41FA5}">
                      <a16:colId xmlns:a16="http://schemas.microsoft.com/office/drawing/2014/main" val="1091581342"/>
                    </a:ext>
                  </a:extLst>
                </a:gridCol>
                <a:gridCol w="127000">
                  <a:extLst>
                    <a:ext uri="{9D8B030D-6E8A-4147-A177-3AD203B41FA5}">
                      <a16:colId xmlns:a16="http://schemas.microsoft.com/office/drawing/2014/main" val="1638520041"/>
                    </a:ext>
                  </a:extLst>
                </a:gridCol>
                <a:gridCol w="127000">
                  <a:extLst>
                    <a:ext uri="{9D8B030D-6E8A-4147-A177-3AD203B41FA5}">
                      <a16:colId xmlns:a16="http://schemas.microsoft.com/office/drawing/2014/main" val="3583142777"/>
                    </a:ext>
                  </a:extLst>
                </a:gridCol>
                <a:gridCol w="127000">
                  <a:extLst>
                    <a:ext uri="{9D8B030D-6E8A-4147-A177-3AD203B41FA5}">
                      <a16:colId xmlns:a16="http://schemas.microsoft.com/office/drawing/2014/main" val="3159306351"/>
                    </a:ext>
                  </a:extLst>
                </a:gridCol>
                <a:gridCol w="127000">
                  <a:extLst>
                    <a:ext uri="{9D8B030D-6E8A-4147-A177-3AD203B41FA5}">
                      <a16:colId xmlns:a16="http://schemas.microsoft.com/office/drawing/2014/main" val="3559594159"/>
                    </a:ext>
                  </a:extLst>
                </a:gridCol>
                <a:gridCol w="127000">
                  <a:extLst>
                    <a:ext uri="{9D8B030D-6E8A-4147-A177-3AD203B41FA5}">
                      <a16:colId xmlns:a16="http://schemas.microsoft.com/office/drawing/2014/main" val="3323917196"/>
                    </a:ext>
                  </a:extLst>
                </a:gridCol>
                <a:gridCol w="127000">
                  <a:extLst>
                    <a:ext uri="{9D8B030D-6E8A-4147-A177-3AD203B41FA5}">
                      <a16:colId xmlns:a16="http://schemas.microsoft.com/office/drawing/2014/main" val="2674847470"/>
                    </a:ext>
                  </a:extLst>
                </a:gridCol>
                <a:gridCol w="127000">
                  <a:extLst>
                    <a:ext uri="{9D8B030D-6E8A-4147-A177-3AD203B41FA5}">
                      <a16:colId xmlns:a16="http://schemas.microsoft.com/office/drawing/2014/main" val="3830553078"/>
                    </a:ext>
                  </a:extLst>
                </a:gridCol>
                <a:gridCol w="127000">
                  <a:extLst>
                    <a:ext uri="{9D8B030D-6E8A-4147-A177-3AD203B41FA5}">
                      <a16:colId xmlns:a16="http://schemas.microsoft.com/office/drawing/2014/main" val="3651087523"/>
                    </a:ext>
                  </a:extLst>
                </a:gridCol>
                <a:gridCol w="127000">
                  <a:extLst>
                    <a:ext uri="{9D8B030D-6E8A-4147-A177-3AD203B41FA5}">
                      <a16:colId xmlns:a16="http://schemas.microsoft.com/office/drawing/2014/main" val="655992824"/>
                    </a:ext>
                  </a:extLst>
                </a:gridCol>
                <a:gridCol w="127000">
                  <a:extLst>
                    <a:ext uri="{9D8B030D-6E8A-4147-A177-3AD203B41FA5}">
                      <a16:colId xmlns:a16="http://schemas.microsoft.com/office/drawing/2014/main" val="3192162186"/>
                    </a:ext>
                  </a:extLst>
                </a:gridCol>
                <a:gridCol w="127000">
                  <a:extLst>
                    <a:ext uri="{9D8B030D-6E8A-4147-A177-3AD203B41FA5}">
                      <a16:colId xmlns:a16="http://schemas.microsoft.com/office/drawing/2014/main" val="2277539466"/>
                    </a:ext>
                  </a:extLst>
                </a:gridCol>
                <a:gridCol w="127000">
                  <a:extLst>
                    <a:ext uri="{9D8B030D-6E8A-4147-A177-3AD203B41FA5}">
                      <a16:colId xmlns:a16="http://schemas.microsoft.com/office/drawing/2014/main" val="1169949259"/>
                    </a:ext>
                  </a:extLst>
                </a:gridCol>
                <a:gridCol w="127000">
                  <a:extLst>
                    <a:ext uri="{9D8B030D-6E8A-4147-A177-3AD203B41FA5}">
                      <a16:colId xmlns:a16="http://schemas.microsoft.com/office/drawing/2014/main" val="2449901790"/>
                    </a:ext>
                  </a:extLst>
                </a:gridCol>
                <a:gridCol w="127000">
                  <a:extLst>
                    <a:ext uri="{9D8B030D-6E8A-4147-A177-3AD203B41FA5}">
                      <a16:colId xmlns:a16="http://schemas.microsoft.com/office/drawing/2014/main" val="2175075843"/>
                    </a:ext>
                  </a:extLst>
                </a:gridCol>
                <a:gridCol w="127000">
                  <a:extLst>
                    <a:ext uri="{9D8B030D-6E8A-4147-A177-3AD203B41FA5}">
                      <a16:colId xmlns:a16="http://schemas.microsoft.com/office/drawing/2014/main" val="686703554"/>
                    </a:ext>
                  </a:extLst>
                </a:gridCol>
                <a:gridCol w="127000">
                  <a:extLst>
                    <a:ext uri="{9D8B030D-6E8A-4147-A177-3AD203B41FA5}">
                      <a16:colId xmlns:a16="http://schemas.microsoft.com/office/drawing/2014/main" val="3092053447"/>
                    </a:ext>
                  </a:extLst>
                </a:gridCol>
                <a:gridCol w="127000">
                  <a:extLst>
                    <a:ext uri="{9D8B030D-6E8A-4147-A177-3AD203B41FA5}">
                      <a16:colId xmlns:a16="http://schemas.microsoft.com/office/drawing/2014/main" val="1190373138"/>
                    </a:ext>
                  </a:extLst>
                </a:gridCol>
                <a:gridCol w="127000">
                  <a:extLst>
                    <a:ext uri="{9D8B030D-6E8A-4147-A177-3AD203B41FA5}">
                      <a16:colId xmlns:a16="http://schemas.microsoft.com/office/drawing/2014/main" val="3936524841"/>
                    </a:ext>
                  </a:extLst>
                </a:gridCol>
                <a:gridCol w="127000">
                  <a:extLst>
                    <a:ext uri="{9D8B030D-6E8A-4147-A177-3AD203B41FA5}">
                      <a16:colId xmlns:a16="http://schemas.microsoft.com/office/drawing/2014/main" val="2353489989"/>
                    </a:ext>
                  </a:extLst>
                </a:gridCol>
                <a:gridCol w="127000">
                  <a:extLst>
                    <a:ext uri="{9D8B030D-6E8A-4147-A177-3AD203B41FA5}">
                      <a16:colId xmlns:a16="http://schemas.microsoft.com/office/drawing/2014/main" val="2220620424"/>
                    </a:ext>
                  </a:extLst>
                </a:gridCol>
                <a:gridCol w="127000">
                  <a:extLst>
                    <a:ext uri="{9D8B030D-6E8A-4147-A177-3AD203B41FA5}">
                      <a16:colId xmlns:a16="http://schemas.microsoft.com/office/drawing/2014/main" val="1814462738"/>
                    </a:ext>
                  </a:extLst>
                </a:gridCol>
              </a:tblGrid>
              <a:tr h="190500">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extLst>
                  <a:ext uri="{0D108BD9-81ED-4DB2-BD59-A6C34878D82A}">
                    <a16:rowId xmlns:a16="http://schemas.microsoft.com/office/drawing/2014/main" val="4283712317"/>
                  </a:ext>
                </a:extLst>
              </a:tr>
              <a:tr h="200025">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CA"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en-CA"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487662472"/>
                  </a:ext>
                </a:extLst>
              </a:tr>
              <a:tr h="200025">
                <a:tc gridSpan="14">
                  <a:txBody>
                    <a:bodyPr/>
                    <a:lstStyle/>
                    <a:p>
                      <a:pPr algn="ctr" fontAlgn="b"/>
                      <a:r>
                        <a:rPr lang="en-CA" sz="1100" b="0" i="0" u="none" strike="noStrike">
                          <a:solidFill>
                            <a:srgbClr val="000000"/>
                          </a:solidFill>
                          <a:effectLst/>
                          <a:latin typeface="Calibri" panose="020F0502020204030204" pitchFamily="34" charset="0"/>
                        </a:rPr>
                        <a:t>Ethernet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0">
                  <a:txBody>
                    <a:bodyPr/>
                    <a:lstStyle/>
                    <a:p>
                      <a:pPr algn="ctr" fontAlgn="b"/>
                      <a:r>
                        <a:rPr lang="en-CA" sz="1100" b="0" i="0" u="none" strike="noStrike" dirty="0">
                          <a:solidFill>
                            <a:srgbClr val="000000"/>
                          </a:solidFill>
                          <a:effectLst/>
                          <a:latin typeface="Calibri" panose="020F0502020204030204" pitchFamily="34" charset="0"/>
                        </a:rPr>
                        <a:t>IPv4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8">
                  <a:txBody>
                    <a:bodyPr/>
                    <a:lstStyle/>
                    <a:p>
                      <a:pPr algn="ctr" fontAlgn="b"/>
                      <a:r>
                        <a:rPr lang="en-CA" sz="1100" b="0" i="0" u="none" strike="noStrike">
                          <a:solidFill>
                            <a:srgbClr val="000000"/>
                          </a:solidFill>
                          <a:effectLst/>
                          <a:latin typeface="Calibri" panose="020F0502020204030204" pitchFamily="34" charset="0"/>
                        </a:rPr>
                        <a:t>UDP</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12">
                  <a:txBody>
                    <a:bodyPr/>
                    <a:lstStyle/>
                    <a:p>
                      <a:pPr algn="ctr" fontAlgn="b"/>
                      <a:r>
                        <a:rPr lang="en-CA" sz="1100" b="0" i="0" u="none" strike="noStrike">
                          <a:solidFill>
                            <a:srgbClr val="000000"/>
                          </a:solidFill>
                          <a:effectLst/>
                          <a:latin typeface="Calibri" panose="020F0502020204030204" pitchFamily="34" charset="0"/>
                        </a:rPr>
                        <a:t>GTP</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12">
                  <a:txBody>
                    <a:bodyPr/>
                    <a:lstStyle/>
                    <a:p>
                      <a:pPr algn="ctr" fontAlgn="b"/>
                      <a:r>
                        <a:rPr lang="en-CA" sz="1100" b="0" i="0" u="none" strike="noStrike">
                          <a:solidFill>
                            <a:srgbClr val="000000"/>
                          </a:solidFill>
                          <a:effectLst/>
                          <a:latin typeface="Calibri" panose="020F0502020204030204" pitchFamily="34" charset="0"/>
                        </a:rPr>
                        <a:t>IPv4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4">
                  <a:txBody>
                    <a:bodyPr/>
                    <a:lstStyle/>
                    <a:p>
                      <a:pPr algn="ctr" fontAlgn="b"/>
                      <a:r>
                        <a:rPr lang="en-CA" sz="1100" b="0" i="0" u="none" strike="noStrike">
                          <a:solidFill>
                            <a:srgbClr val="000000"/>
                          </a:solidFill>
                          <a:effectLst/>
                          <a:latin typeface="Calibri" panose="020F0502020204030204" pitchFamily="34" charset="0"/>
                        </a:rPr>
                        <a:t>src-ip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4">
                  <a:txBody>
                    <a:bodyPr/>
                    <a:lstStyle/>
                    <a:p>
                      <a:pPr algn="ctr" fontAlgn="b"/>
                      <a:r>
                        <a:rPr lang="en-CA" sz="1100" b="0" i="0" u="none" strike="noStrike" dirty="0" err="1">
                          <a:solidFill>
                            <a:srgbClr val="000000"/>
                          </a:solidFill>
                          <a:effectLst/>
                          <a:latin typeface="Calibri" panose="020F0502020204030204" pitchFamily="34" charset="0"/>
                        </a:rPr>
                        <a:t>dst-ip</a:t>
                      </a:r>
                      <a:endParaRPr lang="en-CA"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95074899"/>
                  </a:ext>
                </a:extLst>
              </a:tr>
            </a:tbl>
          </a:graphicData>
        </a:graphic>
      </p:graphicFrame>
      <p:sp>
        <p:nvSpPr>
          <p:cNvPr id="8" name="Rounded Rectangular Callout 7">
            <a:extLst>
              <a:ext uri="{FF2B5EF4-FFF2-40B4-BE49-F238E27FC236}">
                <a16:creationId xmlns:a16="http://schemas.microsoft.com/office/drawing/2014/main" id="{0FAD36A0-4830-B14C-B3D4-88C918D0D66A}"/>
              </a:ext>
            </a:extLst>
          </p:cNvPr>
          <p:cNvSpPr/>
          <p:nvPr/>
        </p:nvSpPr>
        <p:spPr>
          <a:xfrm>
            <a:off x="8377641" y="3021496"/>
            <a:ext cx="2925486" cy="993913"/>
          </a:xfrm>
          <a:prstGeom prst="wedgeRoundRectCallout">
            <a:avLst>
              <a:gd name="adj1" fmla="val -95828"/>
              <a:gd name="adj2" fmla="val 52484"/>
              <a:gd name="adj3" fmla="val 16667"/>
            </a:avLst>
          </a:prstGeom>
          <a:solidFill>
            <a:schemeClr val="accent2">
              <a:lumMod val="20000"/>
              <a:lumOff val="80000"/>
            </a:schemeClr>
          </a:solidFill>
          <a:ln w="3175"/>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i="1" dirty="0">
                <a:solidFill>
                  <a:schemeClr val="tx1"/>
                </a:solidFill>
              </a:rPr>
              <a:t>real-time filtering, load balancing and monitoring  w/instant mitigation actions</a:t>
            </a:r>
          </a:p>
        </p:txBody>
      </p:sp>
      <p:pic>
        <p:nvPicPr>
          <p:cNvPr id="9" name="Picture 8">
            <a:extLst>
              <a:ext uri="{FF2B5EF4-FFF2-40B4-BE49-F238E27FC236}">
                <a16:creationId xmlns:a16="http://schemas.microsoft.com/office/drawing/2014/main" id="{7EA12E28-5FBD-EB4C-9AAA-8C24C1DB50C5}"/>
              </a:ext>
            </a:extLst>
          </p:cNvPr>
          <p:cNvPicPr>
            <a:picLocks noChangeAspect="1"/>
          </p:cNvPicPr>
          <p:nvPr/>
        </p:nvPicPr>
        <p:blipFill>
          <a:blip r:embed="rId4"/>
          <a:stretch>
            <a:fillRect/>
          </a:stretch>
        </p:blipFill>
        <p:spPr>
          <a:xfrm>
            <a:off x="1120878" y="5821154"/>
            <a:ext cx="1173270" cy="88033"/>
          </a:xfrm>
          <a:prstGeom prst="rect">
            <a:avLst/>
          </a:prstGeom>
        </p:spPr>
      </p:pic>
      <p:sp>
        <p:nvSpPr>
          <p:cNvPr id="10" name="TextBox 9">
            <a:extLst>
              <a:ext uri="{FF2B5EF4-FFF2-40B4-BE49-F238E27FC236}">
                <a16:creationId xmlns:a16="http://schemas.microsoft.com/office/drawing/2014/main" id="{207B7D67-B500-BC4C-AC22-8CA722F7DCBB}"/>
              </a:ext>
            </a:extLst>
          </p:cNvPr>
          <p:cNvSpPr txBox="1"/>
          <p:nvPr/>
        </p:nvSpPr>
        <p:spPr>
          <a:xfrm>
            <a:off x="419100" y="5319979"/>
            <a:ext cx="598241" cy="769441"/>
          </a:xfrm>
          <a:prstGeom prst="rect">
            <a:avLst/>
          </a:prstGeom>
          <a:noFill/>
        </p:spPr>
        <p:txBody>
          <a:bodyPr wrap="none" rtlCol="0">
            <a:spAutoFit/>
          </a:bodyPr>
          <a:lstStyle/>
          <a:p>
            <a:r>
              <a:rPr lang="en-CA" sz="4400" dirty="0"/>
              <a:t>…</a:t>
            </a:r>
          </a:p>
        </p:txBody>
      </p:sp>
      <p:sp>
        <p:nvSpPr>
          <p:cNvPr id="11" name="Right Arrow 10">
            <a:extLst>
              <a:ext uri="{FF2B5EF4-FFF2-40B4-BE49-F238E27FC236}">
                <a16:creationId xmlns:a16="http://schemas.microsoft.com/office/drawing/2014/main" id="{43F57554-E70D-B14F-BAFA-06C93CE4EDEC}"/>
              </a:ext>
            </a:extLst>
          </p:cNvPr>
          <p:cNvSpPr/>
          <p:nvPr/>
        </p:nvSpPr>
        <p:spPr>
          <a:xfrm>
            <a:off x="3762526" y="5773539"/>
            <a:ext cx="619440" cy="176982"/>
          </a:xfrm>
          <a:prstGeom prst="rightArrow">
            <a:avLst/>
          </a:prstGeom>
          <a:solidFill>
            <a:srgbClr val="FFFF00"/>
          </a:solidFill>
          <a:ln w="3175"/>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2C1737F1-6118-F04D-BB52-E008FEF84CDB}"/>
              </a:ext>
            </a:extLst>
          </p:cNvPr>
          <p:cNvPicPr>
            <a:picLocks noChangeAspect="1"/>
          </p:cNvPicPr>
          <p:nvPr/>
        </p:nvPicPr>
        <p:blipFill>
          <a:blip r:embed="rId3"/>
          <a:stretch>
            <a:fillRect/>
          </a:stretch>
        </p:blipFill>
        <p:spPr>
          <a:xfrm>
            <a:off x="2397685" y="5823836"/>
            <a:ext cx="1170533" cy="85351"/>
          </a:xfrm>
          <a:prstGeom prst="rect">
            <a:avLst/>
          </a:prstGeom>
        </p:spPr>
      </p:pic>
      <p:pic>
        <p:nvPicPr>
          <p:cNvPr id="13" name="Picture 12">
            <a:extLst>
              <a:ext uri="{FF2B5EF4-FFF2-40B4-BE49-F238E27FC236}">
                <a16:creationId xmlns:a16="http://schemas.microsoft.com/office/drawing/2014/main" id="{6EC231FD-6EC1-7F42-A068-3002C452807C}"/>
              </a:ext>
            </a:extLst>
          </p:cNvPr>
          <p:cNvPicPr>
            <a:picLocks noChangeAspect="1"/>
          </p:cNvPicPr>
          <p:nvPr/>
        </p:nvPicPr>
        <p:blipFill>
          <a:blip r:embed="rId5"/>
          <a:stretch>
            <a:fillRect/>
          </a:stretch>
        </p:blipFill>
        <p:spPr>
          <a:xfrm>
            <a:off x="7420196" y="5865170"/>
            <a:ext cx="2444708" cy="85351"/>
          </a:xfrm>
          <a:prstGeom prst="rect">
            <a:avLst/>
          </a:prstGeom>
        </p:spPr>
      </p:pic>
      <p:pic>
        <p:nvPicPr>
          <p:cNvPr id="14" name="Picture 13">
            <a:extLst>
              <a:ext uri="{FF2B5EF4-FFF2-40B4-BE49-F238E27FC236}">
                <a16:creationId xmlns:a16="http://schemas.microsoft.com/office/drawing/2014/main" id="{ACE56FE8-065C-2241-A5D9-E32C58F8F08F}"/>
              </a:ext>
            </a:extLst>
          </p:cNvPr>
          <p:cNvPicPr>
            <a:picLocks noChangeAspect="1"/>
          </p:cNvPicPr>
          <p:nvPr/>
        </p:nvPicPr>
        <p:blipFill>
          <a:blip r:embed="rId6"/>
          <a:stretch>
            <a:fillRect/>
          </a:stretch>
        </p:blipFill>
        <p:spPr>
          <a:xfrm>
            <a:off x="9935497" y="5865169"/>
            <a:ext cx="1170533" cy="85351"/>
          </a:xfrm>
          <a:prstGeom prst="rect">
            <a:avLst/>
          </a:prstGeom>
        </p:spPr>
      </p:pic>
      <p:sp>
        <p:nvSpPr>
          <p:cNvPr id="15" name="Right Arrow 14">
            <a:extLst>
              <a:ext uri="{FF2B5EF4-FFF2-40B4-BE49-F238E27FC236}">
                <a16:creationId xmlns:a16="http://schemas.microsoft.com/office/drawing/2014/main" id="{AB821B74-C7D5-5A45-BA79-DEC4CE763F83}"/>
              </a:ext>
            </a:extLst>
          </p:cNvPr>
          <p:cNvSpPr/>
          <p:nvPr/>
        </p:nvSpPr>
        <p:spPr>
          <a:xfrm>
            <a:off x="11259619" y="5785077"/>
            <a:ext cx="619440" cy="176982"/>
          </a:xfrm>
          <a:prstGeom prst="rightArrow">
            <a:avLst/>
          </a:prstGeom>
          <a:solidFill>
            <a:srgbClr val="FFFF00"/>
          </a:solidFill>
          <a:ln w="3175"/>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D0605AFD-41F9-6840-A7FF-E22403B395D6}"/>
              </a:ext>
            </a:extLst>
          </p:cNvPr>
          <p:cNvSpPr txBox="1"/>
          <p:nvPr/>
        </p:nvSpPr>
        <p:spPr>
          <a:xfrm>
            <a:off x="1017341" y="6009037"/>
            <a:ext cx="3089500" cy="369332"/>
          </a:xfrm>
          <a:prstGeom prst="rect">
            <a:avLst/>
          </a:prstGeom>
          <a:noFill/>
        </p:spPr>
        <p:txBody>
          <a:bodyPr wrap="none" rtlCol="0">
            <a:spAutoFit/>
          </a:bodyPr>
          <a:lstStyle/>
          <a:p>
            <a:r>
              <a:rPr lang="en-CA" dirty="0"/>
              <a:t>Example: 1 Tbps data stream</a:t>
            </a:r>
          </a:p>
        </p:txBody>
      </p:sp>
      <p:cxnSp>
        <p:nvCxnSpPr>
          <p:cNvPr id="17" name="Straight Connector 16">
            <a:extLst>
              <a:ext uri="{FF2B5EF4-FFF2-40B4-BE49-F238E27FC236}">
                <a16:creationId xmlns:a16="http://schemas.microsoft.com/office/drawing/2014/main" id="{1165C8C5-9BD3-4B48-B564-FDDC20B1B633}"/>
              </a:ext>
            </a:extLst>
          </p:cNvPr>
          <p:cNvCxnSpPr/>
          <p:nvPr/>
        </p:nvCxnSpPr>
        <p:spPr>
          <a:xfrm>
            <a:off x="2057400" y="4827639"/>
            <a:ext cx="3280129" cy="8720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BC8907-3D15-F149-8649-36A948B87A57}"/>
              </a:ext>
            </a:extLst>
          </p:cNvPr>
          <p:cNvCxnSpPr/>
          <p:nvPr/>
        </p:nvCxnSpPr>
        <p:spPr>
          <a:xfrm flipH="1">
            <a:off x="6508062" y="4752755"/>
            <a:ext cx="4947338" cy="94697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19" name="Picture 18" descr="Magnafying Glass.png">
            <a:extLst>
              <a:ext uri="{FF2B5EF4-FFF2-40B4-BE49-F238E27FC236}">
                <a16:creationId xmlns:a16="http://schemas.microsoft.com/office/drawing/2014/main" id="{20257906-DB5E-0F40-9F21-5B4745AD23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93723" y="3739264"/>
            <a:ext cx="1857582" cy="1870381"/>
          </a:xfrm>
          <a:prstGeom prst="rect">
            <a:avLst/>
          </a:prstGeom>
        </p:spPr>
      </p:pic>
    </p:spTree>
    <p:extLst>
      <p:ext uri="{BB962C8B-B14F-4D97-AF65-F5344CB8AC3E}">
        <p14:creationId xmlns:p14="http://schemas.microsoft.com/office/powerpoint/2010/main" val="146633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EC430BA-26CE-EE47-B8C7-10C87D78F88F}"/>
              </a:ext>
            </a:extLst>
          </p:cNvPr>
          <p:cNvSpPr/>
          <p:nvPr/>
        </p:nvSpPr>
        <p:spPr>
          <a:xfrm>
            <a:off x="0" y="0"/>
            <a:ext cx="12192000" cy="6404189"/>
          </a:xfrm>
          <a:prstGeom prst="rect">
            <a:avLst/>
          </a:prstGeom>
          <a:gradFill flip="none" rotWithShape="1">
            <a:gsLst>
              <a:gs pos="0">
                <a:srgbClr val="0057AC"/>
              </a:gs>
              <a:gs pos="48000">
                <a:srgbClr val="0181D2"/>
              </a:gs>
              <a:gs pos="99000">
                <a:srgbClr val="001C6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4F67"/>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9F2A41A-EA75-4646-BCF9-8E9EB677377B}"/>
              </a:ext>
            </a:extLst>
          </p:cNvPr>
          <p:cNvPicPr>
            <a:picLocks noChangeAspect="1"/>
          </p:cNvPicPr>
          <p:nvPr/>
        </p:nvPicPr>
        <p:blipFill>
          <a:blip r:embed="rId3"/>
          <a:stretch>
            <a:fillRect/>
          </a:stretch>
        </p:blipFill>
        <p:spPr>
          <a:xfrm>
            <a:off x="4617366" y="3631880"/>
            <a:ext cx="7217771" cy="2234162"/>
          </a:xfrm>
          <a:prstGeom prst="rect">
            <a:avLst/>
          </a:prstGeom>
        </p:spPr>
      </p:pic>
      <p:cxnSp>
        <p:nvCxnSpPr>
          <p:cNvPr id="7" name="Straight Connector 6">
            <a:extLst>
              <a:ext uri="{FF2B5EF4-FFF2-40B4-BE49-F238E27FC236}">
                <a16:creationId xmlns:a16="http://schemas.microsoft.com/office/drawing/2014/main" id="{49CF5C41-38E3-4329-BFFB-4E6E230195B5}"/>
              </a:ext>
            </a:extLst>
          </p:cNvPr>
          <p:cNvCxnSpPr>
            <a:cxnSpLocks/>
          </p:cNvCxnSpPr>
          <p:nvPr/>
        </p:nvCxnSpPr>
        <p:spPr>
          <a:xfrm>
            <a:off x="8212256" y="2996952"/>
            <a:ext cx="0" cy="704339"/>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0E175BC-CF1A-4385-BB46-589D05EF12CA}"/>
              </a:ext>
            </a:extLst>
          </p:cNvPr>
          <p:cNvSpPr/>
          <p:nvPr/>
        </p:nvSpPr>
        <p:spPr>
          <a:xfrm>
            <a:off x="7710102" y="1243553"/>
            <a:ext cx="8115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Segoe UI"/>
                <a:ea typeface="+mn-ea"/>
                <a:cs typeface="+mn-cs"/>
              </a:rPr>
              <a:t>Faucet</a:t>
            </a:r>
          </a:p>
        </p:txBody>
      </p:sp>
      <p:sp>
        <p:nvSpPr>
          <p:cNvPr id="2" name="Title 1">
            <a:extLst>
              <a:ext uri="{FF2B5EF4-FFF2-40B4-BE49-F238E27FC236}">
                <a16:creationId xmlns:a16="http://schemas.microsoft.com/office/drawing/2014/main" id="{4507BD2B-5058-4052-A3C4-8B35B29F5EC6}"/>
              </a:ext>
            </a:extLst>
          </p:cNvPr>
          <p:cNvSpPr>
            <a:spLocks noGrp="1"/>
          </p:cNvSpPr>
          <p:nvPr>
            <p:ph type="title"/>
          </p:nvPr>
        </p:nvSpPr>
        <p:spPr>
          <a:xfrm>
            <a:off x="304801" y="712304"/>
            <a:ext cx="11582400" cy="457200"/>
          </a:xfrm>
        </p:spPr>
        <p:txBody>
          <a:bodyPr/>
          <a:lstStyle/>
          <a:p>
            <a:r>
              <a:rPr lang="en-US" b="0" dirty="0">
                <a:solidFill>
                  <a:schemeClr val="bg1"/>
                </a:solidFill>
              </a:rPr>
              <a:t>NoviFlow And </a:t>
            </a:r>
            <a:br>
              <a:rPr lang="en-US" b="0" dirty="0">
                <a:solidFill>
                  <a:schemeClr val="bg1"/>
                </a:solidFill>
              </a:rPr>
            </a:br>
            <a:r>
              <a:rPr lang="en-US" b="0" dirty="0">
                <a:solidFill>
                  <a:schemeClr val="bg1"/>
                </a:solidFill>
              </a:rPr>
              <a:t>Faucet</a:t>
            </a:r>
            <a:endParaRPr lang="en-CA" b="0" dirty="0">
              <a:solidFill>
                <a:schemeClr val="bg1"/>
              </a:solidFill>
            </a:endParaRPr>
          </a:p>
        </p:txBody>
      </p:sp>
      <p:sp>
        <p:nvSpPr>
          <p:cNvPr id="24" name="Rectangle 23">
            <a:extLst>
              <a:ext uri="{FF2B5EF4-FFF2-40B4-BE49-F238E27FC236}">
                <a16:creationId xmlns:a16="http://schemas.microsoft.com/office/drawing/2014/main" id="{17302567-B815-43E3-8005-785ADC0A331A}"/>
              </a:ext>
            </a:extLst>
          </p:cNvPr>
          <p:cNvSpPr/>
          <p:nvPr/>
        </p:nvSpPr>
        <p:spPr>
          <a:xfrm>
            <a:off x="4766645" y="3033486"/>
            <a:ext cx="12531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C00000"/>
                </a:solidFill>
                <a:effectLst/>
                <a:uLnTx/>
                <a:uFillTx/>
                <a:latin typeface="Segoe UI"/>
                <a:ea typeface="+mn-ea"/>
                <a:cs typeface="+mn-cs"/>
              </a:rPr>
              <a:t>Control Plane</a:t>
            </a:r>
          </a:p>
        </p:txBody>
      </p:sp>
      <p:sp>
        <p:nvSpPr>
          <p:cNvPr id="26" name="Rectangle 25">
            <a:extLst>
              <a:ext uri="{FF2B5EF4-FFF2-40B4-BE49-F238E27FC236}">
                <a16:creationId xmlns:a16="http://schemas.microsoft.com/office/drawing/2014/main" id="{08CD4949-2798-41FE-A14F-D1F8550D6C27}"/>
              </a:ext>
            </a:extLst>
          </p:cNvPr>
          <p:cNvSpPr/>
          <p:nvPr/>
        </p:nvSpPr>
        <p:spPr>
          <a:xfrm>
            <a:off x="4766645" y="3327473"/>
            <a:ext cx="15664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C00000"/>
                </a:solidFill>
                <a:effectLst/>
                <a:uLnTx/>
                <a:uFillTx/>
                <a:latin typeface="Segoe UI"/>
                <a:ea typeface="+mn-ea"/>
                <a:cs typeface="+mn-cs"/>
              </a:rPr>
              <a:t>Forwarding Plane</a:t>
            </a:r>
          </a:p>
        </p:txBody>
      </p:sp>
      <p:cxnSp>
        <p:nvCxnSpPr>
          <p:cNvPr id="27" name="Straight Connector 26">
            <a:extLst>
              <a:ext uri="{FF2B5EF4-FFF2-40B4-BE49-F238E27FC236}">
                <a16:creationId xmlns:a16="http://schemas.microsoft.com/office/drawing/2014/main" id="{6920A5D7-FD43-475E-8154-E4A24D70BEEF}"/>
              </a:ext>
            </a:extLst>
          </p:cNvPr>
          <p:cNvCxnSpPr>
            <a:cxnSpLocks/>
          </p:cNvCxnSpPr>
          <p:nvPr/>
        </p:nvCxnSpPr>
        <p:spPr>
          <a:xfrm>
            <a:off x="4678292" y="3356594"/>
            <a:ext cx="6819126" cy="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29" name="Picture 28" descr="A close up of a sign&#10;&#10;Description generated with very high confidence">
            <a:extLst>
              <a:ext uri="{FF2B5EF4-FFF2-40B4-BE49-F238E27FC236}">
                <a16:creationId xmlns:a16="http://schemas.microsoft.com/office/drawing/2014/main" id="{69917296-A7C9-4FE5-B6AC-DE4652D7DF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127" b="15942"/>
          <a:stretch/>
        </p:blipFill>
        <p:spPr>
          <a:xfrm>
            <a:off x="7591626" y="3855408"/>
            <a:ext cx="1241260" cy="1084189"/>
          </a:xfrm>
          <a:prstGeom prst="rect">
            <a:avLst/>
          </a:prstGeom>
        </p:spPr>
      </p:pic>
      <p:sp>
        <p:nvSpPr>
          <p:cNvPr id="25" name="Content Placeholder 2">
            <a:extLst>
              <a:ext uri="{FF2B5EF4-FFF2-40B4-BE49-F238E27FC236}">
                <a16:creationId xmlns:a16="http://schemas.microsoft.com/office/drawing/2014/main" id="{E2E09B43-D6E1-44F3-B04B-E7342C86999C}"/>
              </a:ext>
            </a:extLst>
          </p:cNvPr>
          <p:cNvSpPr txBox="1">
            <a:spLocks/>
          </p:cNvSpPr>
          <p:nvPr/>
        </p:nvSpPr>
        <p:spPr>
          <a:xfrm>
            <a:off x="157844" y="1608178"/>
            <a:ext cx="3907529" cy="5249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rgbClr val="FFC000"/>
                </a:solidFill>
              </a:rPr>
              <a:t>N</a:t>
            </a:r>
            <a:r>
              <a:rPr lang="en-CA" sz="2000" dirty="0" err="1">
                <a:solidFill>
                  <a:srgbClr val="FFC000"/>
                </a:solidFill>
              </a:rPr>
              <a:t>oviFlow</a:t>
            </a:r>
            <a:r>
              <a:rPr lang="en-CA" sz="2000" dirty="0">
                <a:solidFill>
                  <a:srgbClr val="FFC000"/>
                </a:solidFill>
              </a:rPr>
              <a:t> products deliver everything needed by Faucet:</a:t>
            </a:r>
          </a:p>
          <a:p>
            <a:pPr lvl="1"/>
            <a:r>
              <a:rPr lang="en-CA" sz="2000" dirty="0">
                <a:solidFill>
                  <a:schemeClr val="bg1"/>
                </a:solidFill>
              </a:rPr>
              <a:t>Multi-table OpenFlow pipeline that is fully programmable to support Faucet + your own innovations</a:t>
            </a:r>
          </a:p>
          <a:p>
            <a:pPr lvl="1"/>
            <a:r>
              <a:rPr lang="en-CA" sz="2000" dirty="0">
                <a:solidFill>
                  <a:schemeClr val="bg1"/>
                </a:solidFill>
              </a:rPr>
              <a:t>Line-rate Support for millions of flows</a:t>
            </a:r>
          </a:p>
          <a:p>
            <a:pPr lvl="1"/>
            <a:r>
              <a:rPr lang="en-US" sz="2000" dirty="0">
                <a:solidFill>
                  <a:schemeClr val="bg1"/>
                </a:solidFill>
              </a:rPr>
              <a:t>Extensive capabilities to </a:t>
            </a:r>
            <a:r>
              <a:rPr lang="en-CA" sz="2000" dirty="0">
                <a:solidFill>
                  <a:schemeClr val="bg1"/>
                </a:solidFill>
              </a:rPr>
              <a:t>optimize applications</a:t>
            </a:r>
          </a:p>
          <a:p>
            <a:pPr lvl="1"/>
            <a:r>
              <a:rPr lang="en-CA" sz="2000" dirty="0">
                <a:solidFill>
                  <a:schemeClr val="bg1"/>
                </a:solidFill>
              </a:rPr>
              <a:t>Community support at </a:t>
            </a:r>
            <a:r>
              <a:rPr lang="en-CA" sz="2000" dirty="0" err="1">
                <a:solidFill>
                  <a:schemeClr val="bg1"/>
                </a:solidFill>
              </a:rPr>
              <a:t>www.inside-openflow.com</a:t>
            </a:r>
            <a:endParaRPr lang="en-CA" sz="2000" dirty="0">
              <a:solidFill>
                <a:schemeClr val="bg1"/>
              </a:solidFill>
            </a:endParaRPr>
          </a:p>
        </p:txBody>
      </p:sp>
      <p:pic>
        <p:nvPicPr>
          <p:cNvPr id="3" name="Picture 2">
            <a:extLst>
              <a:ext uri="{FF2B5EF4-FFF2-40B4-BE49-F238E27FC236}">
                <a16:creationId xmlns:a16="http://schemas.microsoft.com/office/drawing/2014/main" id="{12BEFC50-0A7E-1C42-B80E-FF001470FFAC}"/>
              </a:ext>
            </a:extLst>
          </p:cNvPr>
          <p:cNvPicPr>
            <a:picLocks noChangeAspect="1"/>
          </p:cNvPicPr>
          <p:nvPr/>
        </p:nvPicPr>
        <p:blipFill>
          <a:blip r:embed="rId5"/>
          <a:stretch>
            <a:fillRect/>
          </a:stretch>
        </p:blipFill>
        <p:spPr>
          <a:xfrm>
            <a:off x="4333460" y="400881"/>
            <a:ext cx="7540487" cy="5655365"/>
          </a:xfrm>
          <a:prstGeom prst="rect">
            <a:avLst/>
          </a:prstGeom>
        </p:spPr>
      </p:pic>
      <p:sp>
        <p:nvSpPr>
          <p:cNvPr id="34" name="TextBox 33">
            <a:extLst>
              <a:ext uri="{FF2B5EF4-FFF2-40B4-BE49-F238E27FC236}">
                <a16:creationId xmlns:a16="http://schemas.microsoft.com/office/drawing/2014/main" id="{54651092-AE6A-BC4E-BBDE-CA5768C89D5A}"/>
              </a:ext>
            </a:extLst>
          </p:cNvPr>
          <p:cNvSpPr txBox="1"/>
          <p:nvPr/>
        </p:nvSpPr>
        <p:spPr>
          <a:xfrm rot="20371905">
            <a:off x="3843124" y="2184138"/>
            <a:ext cx="8203087" cy="1323439"/>
          </a:xfrm>
          <a:prstGeom prst="rect">
            <a:avLst/>
          </a:prstGeom>
          <a:solidFill>
            <a:srgbClr val="014F67"/>
          </a:solidFill>
          <a:ln>
            <a:noFill/>
          </a:ln>
        </p:spPr>
        <p:txBody>
          <a:bodyPr wrap="square" rtlCol="0">
            <a:spAutoFit/>
          </a:bodyPr>
          <a:lstStyle/>
          <a:p>
            <a:pPr algn="ctr"/>
            <a:r>
              <a:rPr lang="en-US" sz="4000" dirty="0">
                <a:solidFill>
                  <a:srgbClr val="92D050"/>
                </a:solidFill>
              </a:rPr>
              <a:t>NoviWare is the Ideal OpenFlow data plane for use with FAUCET!</a:t>
            </a:r>
          </a:p>
        </p:txBody>
      </p:sp>
    </p:spTree>
    <p:extLst>
      <p:ext uri="{BB962C8B-B14F-4D97-AF65-F5344CB8AC3E}">
        <p14:creationId xmlns:p14="http://schemas.microsoft.com/office/powerpoint/2010/main" val="28958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2DFA-15F5-8446-B87E-11F6247FEABB}"/>
              </a:ext>
            </a:extLst>
          </p:cNvPr>
          <p:cNvSpPr>
            <a:spLocks noGrp="1"/>
          </p:cNvSpPr>
          <p:nvPr>
            <p:ph type="title"/>
          </p:nvPr>
        </p:nvSpPr>
        <p:spPr/>
        <p:txBody>
          <a:bodyPr/>
          <a:lstStyle/>
          <a:p>
            <a:r>
              <a:rPr lang="en-US" dirty="0"/>
              <a:t>Faucet on inside-</a:t>
            </a:r>
            <a:r>
              <a:rPr lang="en-US" dirty="0" err="1"/>
              <a:t>openflow.com</a:t>
            </a:r>
            <a:endParaRPr lang="en-US" dirty="0"/>
          </a:p>
        </p:txBody>
      </p:sp>
      <p:pic>
        <p:nvPicPr>
          <p:cNvPr id="4" name="Content Placeholder 3">
            <a:extLst>
              <a:ext uri="{FF2B5EF4-FFF2-40B4-BE49-F238E27FC236}">
                <a16:creationId xmlns:a16="http://schemas.microsoft.com/office/drawing/2014/main" id="{E81EBB2E-D4D1-7E41-A792-16F9620E70FC}"/>
              </a:ext>
            </a:extLst>
          </p:cNvPr>
          <p:cNvPicPr>
            <a:picLocks noGrp="1" noChangeAspect="1"/>
          </p:cNvPicPr>
          <p:nvPr>
            <p:ph idx="1"/>
          </p:nvPr>
        </p:nvPicPr>
        <p:blipFill>
          <a:blip r:embed="rId2"/>
          <a:stretch>
            <a:fillRect/>
          </a:stretch>
        </p:blipFill>
        <p:spPr>
          <a:xfrm>
            <a:off x="1444488" y="2297596"/>
            <a:ext cx="4336774" cy="2168387"/>
          </a:xfrm>
          <a:prstGeom prst="rect">
            <a:avLst/>
          </a:prstGeom>
        </p:spPr>
      </p:pic>
      <p:pic>
        <p:nvPicPr>
          <p:cNvPr id="5" name="Picture 4">
            <a:extLst>
              <a:ext uri="{FF2B5EF4-FFF2-40B4-BE49-F238E27FC236}">
                <a16:creationId xmlns:a16="http://schemas.microsoft.com/office/drawing/2014/main" id="{B00B6092-FF4C-FE4D-87E1-B15CDCBCBB24}"/>
              </a:ext>
            </a:extLst>
          </p:cNvPr>
          <p:cNvPicPr>
            <a:picLocks noChangeAspect="1"/>
          </p:cNvPicPr>
          <p:nvPr/>
        </p:nvPicPr>
        <p:blipFill>
          <a:blip r:embed="rId3"/>
          <a:stretch>
            <a:fillRect/>
          </a:stretch>
        </p:blipFill>
        <p:spPr>
          <a:xfrm>
            <a:off x="8143464" y="2650434"/>
            <a:ext cx="3730486" cy="1865243"/>
          </a:xfrm>
          <a:prstGeom prst="rect">
            <a:avLst/>
          </a:prstGeom>
        </p:spPr>
      </p:pic>
      <p:pic>
        <p:nvPicPr>
          <p:cNvPr id="6" name="Picture 5">
            <a:extLst>
              <a:ext uri="{FF2B5EF4-FFF2-40B4-BE49-F238E27FC236}">
                <a16:creationId xmlns:a16="http://schemas.microsoft.com/office/drawing/2014/main" id="{E347EA96-3BC6-034A-AD19-4C49D876DB44}"/>
              </a:ext>
            </a:extLst>
          </p:cNvPr>
          <p:cNvPicPr>
            <a:picLocks noChangeAspect="1"/>
          </p:cNvPicPr>
          <p:nvPr/>
        </p:nvPicPr>
        <p:blipFill>
          <a:blip r:embed="rId4"/>
          <a:stretch>
            <a:fillRect/>
          </a:stretch>
        </p:blipFill>
        <p:spPr>
          <a:xfrm>
            <a:off x="7354956" y="366642"/>
            <a:ext cx="3432314" cy="2145197"/>
          </a:xfrm>
          <a:prstGeom prst="rect">
            <a:avLst/>
          </a:prstGeom>
        </p:spPr>
      </p:pic>
      <p:pic>
        <p:nvPicPr>
          <p:cNvPr id="7" name="Picture 6">
            <a:extLst>
              <a:ext uri="{FF2B5EF4-FFF2-40B4-BE49-F238E27FC236}">
                <a16:creationId xmlns:a16="http://schemas.microsoft.com/office/drawing/2014/main" id="{1E77E55E-A4B2-8240-94B3-C79AE2E3D583}"/>
              </a:ext>
            </a:extLst>
          </p:cNvPr>
          <p:cNvPicPr>
            <a:picLocks noChangeAspect="1"/>
          </p:cNvPicPr>
          <p:nvPr/>
        </p:nvPicPr>
        <p:blipFill>
          <a:blip r:embed="rId5"/>
          <a:stretch>
            <a:fillRect/>
          </a:stretch>
        </p:blipFill>
        <p:spPr>
          <a:xfrm>
            <a:off x="6970645" y="4678018"/>
            <a:ext cx="3233529" cy="2020955"/>
          </a:xfrm>
          <a:prstGeom prst="rect">
            <a:avLst/>
          </a:prstGeom>
        </p:spPr>
      </p:pic>
      <p:cxnSp>
        <p:nvCxnSpPr>
          <p:cNvPr id="9" name="Straight Arrow Connector 8">
            <a:extLst>
              <a:ext uri="{FF2B5EF4-FFF2-40B4-BE49-F238E27FC236}">
                <a16:creationId xmlns:a16="http://schemas.microsoft.com/office/drawing/2014/main" id="{6794A398-4FE9-5D44-B903-90BBB439988B}"/>
              </a:ext>
            </a:extLst>
          </p:cNvPr>
          <p:cNvCxnSpPr>
            <a:cxnSpLocks/>
          </p:cNvCxnSpPr>
          <p:nvPr/>
        </p:nvCxnSpPr>
        <p:spPr>
          <a:xfrm flipV="1">
            <a:off x="5989982" y="2531165"/>
            <a:ext cx="1086679" cy="7288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33E3488-C875-7A4D-9B0C-617490AA6457}"/>
              </a:ext>
            </a:extLst>
          </p:cNvPr>
          <p:cNvCxnSpPr>
            <a:cxnSpLocks/>
          </p:cNvCxnSpPr>
          <p:nvPr/>
        </p:nvCxnSpPr>
        <p:spPr>
          <a:xfrm>
            <a:off x="6016487" y="3538330"/>
            <a:ext cx="190831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8B0C1A-D813-F242-96BE-9AD22DA1C87D}"/>
              </a:ext>
            </a:extLst>
          </p:cNvPr>
          <p:cNvCxnSpPr>
            <a:cxnSpLocks/>
          </p:cNvCxnSpPr>
          <p:nvPr/>
        </p:nvCxnSpPr>
        <p:spPr>
          <a:xfrm>
            <a:off x="6042991" y="3803374"/>
            <a:ext cx="967409"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AF044D-90D8-E84D-91EA-1FDEC70684CB}"/>
              </a:ext>
            </a:extLst>
          </p:cNvPr>
          <p:cNvSpPr txBox="1"/>
          <p:nvPr/>
        </p:nvSpPr>
        <p:spPr>
          <a:xfrm>
            <a:off x="848140" y="4810538"/>
            <a:ext cx="5393635" cy="1569660"/>
          </a:xfrm>
          <a:prstGeom prst="rect">
            <a:avLst/>
          </a:prstGeom>
          <a:noFill/>
        </p:spPr>
        <p:txBody>
          <a:bodyPr wrap="square" rtlCol="0">
            <a:spAutoFit/>
          </a:bodyPr>
          <a:lstStyle/>
          <a:p>
            <a:pPr algn="ctr"/>
            <a:r>
              <a:rPr lang="en-US" sz="2400" dirty="0"/>
              <a:t>plus…</a:t>
            </a:r>
          </a:p>
          <a:p>
            <a:pPr algn="ctr"/>
            <a:endParaRPr lang="en-US" sz="2400" dirty="0"/>
          </a:p>
          <a:p>
            <a:pPr algn="ctr"/>
            <a:r>
              <a:rPr lang="en-US" sz="2400" dirty="0"/>
              <a:t>The tools, tutorials and training you need to get started with OpenFlow and Faucet </a:t>
            </a:r>
          </a:p>
        </p:txBody>
      </p:sp>
      <p:pic>
        <p:nvPicPr>
          <p:cNvPr id="15" name="Picture 14">
            <a:extLst>
              <a:ext uri="{FF2B5EF4-FFF2-40B4-BE49-F238E27FC236}">
                <a16:creationId xmlns:a16="http://schemas.microsoft.com/office/drawing/2014/main" id="{BE143143-522B-D449-A969-E6FFE1C22B59}"/>
              </a:ext>
            </a:extLst>
          </p:cNvPr>
          <p:cNvPicPr>
            <a:picLocks noChangeAspect="1"/>
          </p:cNvPicPr>
          <p:nvPr/>
        </p:nvPicPr>
        <p:blipFill>
          <a:blip r:embed="rId6"/>
          <a:stretch>
            <a:fillRect/>
          </a:stretch>
        </p:blipFill>
        <p:spPr>
          <a:xfrm>
            <a:off x="2252593" y="1115944"/>
            <a:ext cx="2730500" cy="889000"/>
          </a:xfrm>
          <a:prstGeom prst="rect">
            <a:avLst/>
          </a:prstGeom>
        </p:spPr>
      </p:pic>
    </p:spTree>
    <p:extLst>
      <p:ext uri="{BB962C8B-B14F-4D97-AF65-F5344CB8AC3E}">
        <p14:creationId xmlns:p14="http://schemas.microsoft.com/office/powerpoint/2010/main" val="213036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814E999-DDFD-564C-B260-901C7A2B87B7}"/>
              </a:ext>
            </a:extLst>
          </p:cNvPr>
          <p:cNvSpPr/>
          <p:nvPr/>
        </p:nvSpPr>
        <p:spPr>
          <a:xfrm>
            <a:off x="0" y="0"/>
            <a:ext cx="12192000" cy="6858000"/>
          </a:xfrm>
          <a:prstGeom prst="rect">
            <a:avLst/>
          </a:prstGeom>
          <a:gradFill flip="none" rotWithShape="1">
            <a:gsLst>
              <a:gs pos="26000">
                <a:srgbClr val="4C9DBA"/>
              </a:gs>
              <a:gs pos="56000">
                <a:srgbClr val="366F8E"/>
              </a:gs>
              <a:gs pos="94000">
                <a:srgbClr val="192C4F"/>
              </a:gs>
              <a:gs pos="79000">
                <a:srgbClr val="103C5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D682C2-4197-F34A-B60B-A7F720B3947C}"/>
              </a:ext>
            </a:extLst>
          </p:cNvPr>
          <p:cNvSpPr/>
          <p:nvPr/>
        </p:nvSpPr>
        <p:spPr>
          <a:xfrm>
            <a:off x="0" y="6061559"/>
            <a:ext cx="12192000" cy="8229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A6F433-13DA-9A47-83EC-F9ECDC68CADA}"/>
              </a:ext>
            </a:extLst>
          </p:cNvPr>
          <p:cNvSpPr txBox="1"/>
          <p:nvPr/>
        </p:nvSpPr>
        <p:spPr>
          <a:xfrm>
            <a:off x="205335" y="6211669"/>
            <a:ext cx="1473287" cy="553998"/>
          </a:xfrm>
          <a:prstGeom prst="rect">
            <a:avLst/>
          </a:prstGeom>
          <a:noFill/>
        </p:spPr>
        <p:txBody>
          <a:bodyPr wrap="none" rtlCol="0">
            <a:spAutoFit/>
          </a:bodyPr>
          <a:lstStyle/>
          <a:p>
            <a:pPr algn="r"/>
            <a:r>
              <a:rPr lang="en-US" b="1" dirty="0">
                <a:solidFill>
                  <a:schemeClr val="bg1"/>
                </a:solidFill>
              </a:rPr>
              <a:t>Fast &amp; Secure</a:t>
            </a:r>
          </a:p>
          <a:p>
            <a:pPr algn="r"/>
            <a:r>
              <a:rPr lang="en-US" sz="1200" dirty="0">
                <a:solidFill>
                  <a:srgbClr val="FF0000"/>
                </a:solidFill>
              </a:rPr>
              <a:t>2018</a:t>
            </a:r>
          </a:p>
        </p:txBody>
      </p:sp>
      <p:sp>
        <p:nvSpPr>
          <p:cNvPr id="9" name="Rectangle 8">
            <a:extLst>
              <a:ext uri="{FF2B5EF4-FFF2-40B4-BE49-F238E27FC236}">
                <a16:creationId xmlns:a16="http://schemas.microsoft.com/office/drawing/2014/main" id="{01F218AC-8399-AB49-9507-33712E5DED7C}"/>
              </a:ext>
            </a:extLst>
          </p:cNvPr>
          <p:cNvSpPr/>
          <p:nvPr/>
        </p:nvSpPr>
        <p:spPr>
          <a:xfrm>
            <a:off x="0" y="6061559"/>
            <a:ext cx="4819828" cy="182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86F628-A5E5-0746-AB96-9592BFF9C735}"/>
              </a:ext>
            </a:extLst>
          </p:cNvPr>
          <p:cNvSpPr/>
          <p:nvPr/>
        </p:nvSpPr>
        <p:spPr>
          <a:xfrm>
            <a:off x="7620000" y="6060811"/>
            <a:ext cx="2286000" cy="182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943CE5-B67B-8E4E-A38F-FEA667C408BF}"/>
              </a:ext>
            </a:extLst>
          </p:cNvPr>
          <p:cNvSpPr/>
          <p:nvPr/>
        </p:nvSpPr>
        <p:spPr>
          <a:xfrm>
            <a:off x="9906000" y="6059913"/>
            <a:ext cx="2286000" cy="1828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C1018A-3DBA-9E48-B87A-9F8767F0A113}"/>
              </a:ext>
            </a:extLst>
          </p:cNvPr>
          <p:cNvSpPr/>
          <p:nvPr/>
        </p:nvSpPr>
        <p:spPr>
          <a:xfrm>
            <a:off x="4819828" y="6061559"/>
            <a:ext cx="2834640" cy="182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EF7A2B4-A2B4-A145-80E6-ED1775D68D77}"/>
              </a:ext>
            </a:extLst>
          </p:cNvPr>
          <p:cNvPicPr>
            <a:picLocks noChangeAspect="1"/>
          </p:cNvPicPr>
          <p:nvPr/>
        </p:nvPicPr>
        <p:blipFill rotWithShape="1">
          <a:blip r:embed="rId2"/>
          <a:srcRect b="39886"/>
          <a:stretch/>
        </p:blipFill>
        <p:spPr>
          <a:xfrm>
            <a:off x="10454640" y="6008242"/>
            <a:ext cx="1487349" cy="558813"/>
          </a:xfrm>
          <a:prstGeom prst="rect">
            <a:avLst/>
          </a:prstGeom>
        </p:spPr>
      </p:pic>
      <p:grpSp>
        <p:nvGrpSpPr>
          <p:cNvPr id="42" name="Group 41">
            <a:extLst>
              <a:ext uri="{FF2B5EF4-FFF2-40B4-BE49-F238E27FC236}">
                <a16:creationId xmlns:a16="http://schemas.microsoft.com/office/drawing/2014/main" id="{7079C1D6-09B5-A349-B54F-7E4B0A19B808}"/>
              </a:ext>
            </a:extLst>
          </p:cNvPr>
          <p:cNvGrpSpPr/>
          <p:nvPr/>
        </p:nvGrpSpPr>
        <p:grpSpPr>
          <a:xfrm>
            <a:off x="1429126" y="1408582"/>
            <a:ext cx="9331568" cy="3397845"/>
            <a:chOff x="1574405" y="-689711"/>
            <a:chExt cx="9331568" cy="3397845"/>
          </a:xfrm>
        </p:grpSpPr>
        <p:sp>
          <p:nvSpPr>
            <p:cNvPr id="3" name="TextBox 2">
              <a:extLst>
                <a:ext uri="{FF2B5EF4-FFF2-40B4-BE49-F238E27FC236}">
                  <a16:creationId xmlns:a16="http://schemas.microsoft.com/office/drawing/2014/main" id="{C6A7A5B6-673F-4A3F-B24B-C93667183FF7}"/>
                </a:ext>
              </a:extLst>
            </p:cNvPr>
            <p:cNvSpPr txBox="1"/>
            <p:nvPr/>
          </p:nvSpPr>
          <p:spPr>
            <a:xfrm>
              <a:off x="1574405" y="1692471"/>
              <a:ext cx="9331568" cy="1015663"/>
            </a:xfrm>
            <a:prstGeom prst="rect">
              <a:avLst/>
            </a:prstGeom>
            <a:noFill/>
          </p:spPr>
          <p:txBody>
            <a:bodyPr wrap="square" rtlCol="0">
              <a:spAutoFit/>
            </a:bodyPr>
            <a:lstStyle/>
            <a:p>
              <a:pPr algn="ctr"/>
              <a:r>
                <a:rPr lang="en-US" sz="3200" b="1" i="1" dirty="0">
                  <a:solidFill>
                    <a:srgbClr val="FF0000"/>
                  </a:solidFill>
                </a:rPr>
                <a:t>The Big Idea</a:t>
              </a:r>
              <a:br>
                <a:rPr lang="en-US" sz="2800" dirty="0">
                  <a:solidFill>
                    <a:schemeClr val="bg1"/>
                  </a:solidFill>
                </a:rPr>
              </a:br>
              <a:r>
                <a:rPr lang="en-US" sz="2800" dirty="0">
                  <a:solidFill>
                    <a:schemeClr val="bg1"/>
                  </a:solidFill>
                </a:rPr>
                <a:t>SDN Technology to enable Scaling and Acceleration of a Faucet</a:t>
              </a:r>
            </a:p>
          </p:txBody>
        </p:sp>
        <p:pic>
          <p:nvPicPr>
            <p:cNvPr id="12" name="Picture 11">
              <a:extLst>
                <a:ext uri="{FF2B5EF4-FFF2-40B4-BE49-F238E27FC236}">
                  <a16:creationId xmlns:a16="http://schemas.microsoft.com/office/drawing/2014/main" id="{D1B5EE07-F2C7-3D40-9EB3-A5C3396A763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50000" y1="25972" x2="50000" y2="25972"/>
                          <a14:foregroundMark x1="64028" y1="31389" x2="64028" y2="31389"/>
                          <a14:foregroundMark x1="70972" y1="46111" x2="70972" y2="46111"/>
                          <a14:foregroundMark x1="52778" y1="45417" x2="52778" y2="45417"/>
                          <a14:foregroundMark x1="36944" y1="32917" x2="36944" y2="32917"/>
                          <a14:foregroundMark x1="29444" y1="45972" x2="29444" y2="45972"/>
                          <a14:foregroundMark x1="36667" y1="59167" x2="36667" y2="59167"/>
                          <a14:foregroundMark x1="50556" y1="66250" x2="50556" y2="66250"/>
                          <a14:foregroundMark x1="64722" y1="60556" x2="64722" y2="60556"/>
                          <a14:foregroundMark x1="50833" y1="69583" x2="50833" y2="69583"/>
                          <a14:foregroundMark x1="51389" y1="72361" x2="51389" y2="72361"/>
                        </a14:backgroundRemoval>
                      </a14:imgEffect>
                    </a14:imgLayer>
                  </a14:imgProps>
                </a:ext>
              </a:extLst>
            </a:blip>
            <a:srcRect l="22036" t="17381" r="21870" b="17993"/>
            <a:stretch/>
          </p:blipFill>
          <p:spPr>
            <a:xfrm>
              <a:off x="5157543" y="-689711"/>
              <a:ext cx="1833072" cy="2111895"/>
            </a:xfrm>
            <a:prstGeom prst="rect">
              <a:avLst/>
            </a:prstGeom>
          </p:spPr>
        </p:pic>
      </p:grpSp>
      <p:sp>
        <p:nvSpPr>
          <p:cNvPr id="4" name="Rectangle 3">
            <a:extLst>
              <a:ext uri="{FF2B5EF4-FFF2-40B4-BE49-F238E27FC236}">
                <a16:creationId xmlns:a16="http://schemas.microsoft.com/office/drawing/2014/main" id="{C22075E2-C324-264C-B452-CA44E91A57CB}"/>
              </a:ext>
            </a:extLst>
          </p:cNvPr>
          <p:cNvSpPr/>
          <p:nvPr/>
        </p:nvSpPr>
        <p:spPr>
          <a:xfrm>
            <a:off x="0" y="0"/>
            <a:ext cx="12192000" cy="942607"/>
          </a:xfrm>
          <a:prstGeom prst="rect">
            <a:avLst/>
          </a:prstGeom>
          <a:gradFill>
            <a:gsLst>
              <a:gs pos="28000">
                <a:schemeClr val="tx1"/>
              </a:gs>
              <a:gs pos="72000">
                <a:srgbClr val="000000">
                  <a:alpha val="66000"/>
                </a:srgbClr>
              </a:gs>
              <a:gs pos="95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CD1415-9C1D-4F7E-87E5-883AEAEF7868}"/>
              </a:ext>
            </a:extLst>
          </p:cNvPr>
          <p:cNvSpPr txBox="1"/>
          <p:nvPr/>
        </p:nvSpPr>
        <p:spPr>
          <a:xfrm>
            <a:off x="348516" y="292819"/>
            <a:ext cx="11495955" cy="523220"/>
          </a:xfrm>
          <a:prstGeom prst="rect">
            <a:avLst/>
          </a:prstGeom>
          <a:noFill/>
        </p:spPr>
        <p:txBody>
          <a:bodyPr wrap="square" rtlCol="0">
            <a:spAutoFit/>
          </a:bodyPr>
          <a:lstStyle/>
          <a:p>
            <a:r>
              <a:rPr lang="en-US" sz="2800" dirty="0">
                <a:solidFill>
                  <a:schemeClr val="bg1"/>
                </a:solidFill>
              </a:rPr>
              <a:t>TWO CRITICAL CONCEPTS</a:t>
            </a:r>
          </a:p>
        </p:txBody>
      </p:sp>
      <p:grpSp>
        <p:nvGrpSpPr>
          <p:cNvPr id="30" name="Group 29">
            <a:extLst>
              <a:ext uri="{FF2B5EF4-FFF2-40B4-BE49-F238E27FC236}">
                <a16:creationId xmlns:a16="http://schemas.microsoft.com/office/drawing/2014/main" id="{F35088BB-5CD1-8F46-8D74-59DC93C6D5A6}"/>
              </a:ext>
            </a:extLst>
          </p:cNvPr>
          <p:cNvGrpSpPr/>
          <p:nvPr/>
        </p:nvGrpSpPr>
        <p:grpSpPr>
          <a:xfrm>
            <a:off x="985527" y="1135885"/>
            <a:ext cx="10128738" cy="3662500"/>
            <a:chOff x="985527" y="1135885"/>
            <a:chExt cx="10128738" cy="3662500"/>
          </a:xfrm>
        </p:grpSpPr>
        <p:sp>
          <p:nvSpPr>
            <p:cNvPr id="5" name="TextBox 4">
              <a:extLst>
                <a:ext uri="{FF2B5EF4-FFF2-40B4-BE49-F238E27FC236}">
                  <a16:creationId xmlns:a16="http://schemas.microsoft.com/office/drawing/2014/main" id="{9944DEA4-0834-4F0F-A59A-E15215E2832B}"/>
                </a:ext>
              </a:extLst>
            </p:cNvPr>
            <p:cNvSpPr txBox="1"/>
            <p:nvPr/>
          </p:nvSpPr>
          <p:spPr>
            <a:xfrm>
              <a:off x="985527" y="3782722"/>
              <a:ext cx="10128738" cy="1015663"/>
            </a:xfrm>
            <a:prstGeom prst="rect">
              <a:avLst/>
            </a:prstGeom>
            <a:noFill/>
          </p:spPr>
          <p:txBody>
            <a:bodyPr wrap="square" rtlCol="0">
              <a:spAutoFit/>
            </a:bodyPr>
            <a:lstStyle/>
            <a:p>
              <a:pPr algn="ctr"/>
              <a:r>
                <a:rPr lang="en-US" sz="3200" b="1" i="1" dirty="0">
                  <a:solidFill>
                    <a:srgbClr val="FF0000"/>
                  </a:solidFill>
                </a:rPr>
                <a:t>The Big Event</a:t>
              </a:r>
            </a:p>
            <a:p>
              <a:pPr algn="ctr"/>
              <a:r>
                <a:rPr lang="en-US" sz="2800" dirty="0">
                  <a:solidFill>
                    <a:schemeClr val="bg1"/>
                  </a:solidFill>
                </a:rPr>
                <a:t>The only Multi-Terabit “real” SDN NOS started shipping last month. </a:t>
              </a:r>
            </a:p>
          </p:txBody>
        </p:sp>
        <p:grpSp>
          <p:nvGrpSpPr>
            <p:cNvPr id="26" name="Group 25">
              <a:extLst>
                <a:ext uri="{FF2B5EF4-FFF2-40B4-BE49-F238E27FC236}">
                  <a16:creationId xmlns:a16="http://schemas.microsoft.com/office/drawing/2014/main" id="{66F65A6D-3F07-7C4A-95A0-BF1F5362496D}"/>
                </a:ext>
              </a:extLst>
            </p:cNvPr>
            <p:cNvGrpSpPr/>
            <p:nvPr/>
          </p:nvGrpSpPr>
          <p:grpSpPr>
            <a:xfrm rot="5843027">
              <a:off x="6364671" y="2037482"/>
              <a:ext cx="168719" cy="1028872"/>
              <a:chOff x="8216672" y="1433161"/>
              <a:chExt cx="192390" cy="1779337"/>
            </a:xfrm>
            <a:solidFill>
              <a:srgbClr val="FF0000"/>
            </a:solidFill>
          </p:grpSpPr>
          <p:sp>
            <p:nvSpPr>
              <p:cNvPr id="24" name="Triangle 23">
                <a:extLst>
                  <a:ext uri="{FF2B5EF4-FFF2-40B4-BE49-F238E27FC236}">
                    <a16:creationId xmlns:a16="http://schemas.microsoft.com/office/drawing/2014/main" id="{42708C97-5CD3-4646-8CE8-E57EDEA7A458}"/>
                  </a:ext>
                </a:extLst>
              </p:cNvPr>
              <p:cNvSpPr/>
              <p:nvPr/>
            </p:nvSpPr>
            <p:spPr>
              <a:xfrm>
                <a:off x="8218198" y="1433161"/>
                <a:ext cx="187044" cy="1527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A31760DE-010A-2744-9849-EF971C9847DB}"/>
                  </a:ext>
                </a:extLst>
              </p:cNvPr>
              <p:cNvSpPr/>
              <p:nvPr/>
            </p:nvSpPr>
            <p:spPr>
              <a:xfrm rot="10800000">
                <a:off x="8216672" y="2959276"/>
                <a:ext cx="192390" cy="2532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5744C42-F162-5148-95E4-CBA521AB9472}"/>
                </a:ext>
              </a:extLst>
            </p:cNvPr>
            <p:cNvGrpSpPr/>
            <p:nvPr/>
          </p:nvGrpSpPr>
          <p:grpSpPr>
            <a:xfrm>
              <a:off x="4128792" y="1135885"/>
              <a:ext cx="3466368" cy="3455009"/>
              <a:chOff x="3027385" y="986362"/>
              <a:chExt cx="3986145" cy="3973083"/>
            </a:xfrm>
          </p:grpSpPr>
          <p:sp>
            <p:nvSpPr>
              <p:cNvPr id="18" name="Block Arc 17">
                <a:extLst>
                  <a:ext uri="{FF2B5EF4-FFF2-40B4-BE49-F238E27FC236}">
                    <a16:creationId xmlns:a16="http://schemas.microsoft.com/office/drawing/2014/main" id="{0997AD5B-402C-1341-9E90-F14912784740}"/>
                  </a:ext>
                </a:extLst>
              </p:cNvPr>
              <p:cNvSpPr/>
              <p:nvPr/>
            </p:nvSpPr>
            <p:spPr>
              <a:xfrm rot="15300000">
                <a:off x="3027385" y="999426"/>
                <a:ext cx="3960019" cy="3960019"/>
              </a:xfrm>
              <a:prstGeom prst="blockArc">
                <a:avLst>
                  <a:gd name="adj1" fmla="val 17111707"/>
                  <a:gd name="adj2" fmla="val 20637079"/>
                  <a:gd name="adj3" fmla="val 856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lock Arc 32">
                <a:extLst>
                  <a:ext uri="{FF2B5EF4-FFF2-40B4-BE49-F238E27FC236}">
                    <a16:creationId xmlns:a16="http://schemas.microsoft.com/office/drawing/2014/main" id="{27039116-30EF-8A45-88B8-E2EA30A7C856}"/>
                  </a:ext>
                </a:extLst>
              </p:cNvPr>
              <p:cNvSpPr/>
              <p:nvPr/>
            </p:nvSpPr>
            <p:spPr>
              <a:xfrm rot="18900000">
                <a:off x="3053511" y="986362"/>
                <a:ext cx="3960019" cy="3960019"/>
              </a:xfrm>
              <a:prstGeom prst="blockArc">
                <a:avLst>
                  <a:gd name="adj1" fmla="val 17111707"/>
                  <a:gd name="adj2" fmla="val 20637079"/>
                  <a:gd name="adj3" fmla="val 856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lock Arc 33">
                <a:extLst>
                  <a:ext uri="{FF2B5EF4-FFF2-40B4-BE49-F238E27FC236}">
                    <a16:creationId xmlns:a16="http://schemas.microsoft.com/office/drawing/2014/main" id="{67E54073-E3D6-6244-A693-845EEE39C24C}"/>
                  </a:ext>
                </a:extLst>
              </p:cNvPr>
              <p:cNvSpPr/>
              <p:nvPr/>
            </p:nvSpPr>
            <p:spPr>
              <a:xfrm rot="960210">
                <a:off x="3031571" y="999042"/>
                <a:ext cx="3960019" cy="3960018"/>
              </a:xfrm>
              <a:prstGeom prst="blockArc">
                <a:avLst>
                  <a:gd name="adj1" fmla="val 17111707"/>
                  <a:gd name="adj2" fmla="val 20637079"/>
                  <a:gd name="adj3" fmla="val 856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27">
              <a:extLst>
                <a:ext uri="{FF2B5EF4-FFF2-40B4-BE49-F238E27FC236}">
                  <a16:creationId xmlns:a16="http://schemas.microsoft.com/office/drawing/2014/main" id="{8885D413-CDB2-C444-8ED5-7172B69A43A2}"/>
                </a:ext>
              </a:extLst>
            </p:cNvPr>
            <p:cNvGrpSpPr/>
            <p:nvPr/>
          </p:nvGrpSpPr>
          <p:grpSpPr>
            <a:xfrm>
              <a:off x="7158803" y="2453316"/>
              <a:ext cx="507050" cy="507050"/>
              <a:chOff x="6163058" y="2295570"/>
              <a:chExt cx="507050" cy="507050"/>
            </a:xfrm>
          </p:grpSpPr>
          <p:sp>
            <p:nvSpPr>
              <p:cNvPr id="22" name="Oval 21">
                <a:extLst>
                  <a:ext uri="{FF2B5EF4-FFF2-40B4-BE49-F238E27FC236}">
                    <a16:creationId xmlns:a16="http://schemas.microsoft.com/office/drawing/2014/main" id="{D8025AB3-4E5D-9448-9B11-6D7CC242CDFF}"/>
                  </a:ext>
                </a:extLst>
              </p:cNvPr>
              <p:cNvSpPr/>
              <p:nvPr/>
            </p:nvSpPr>
            <p:spPr>
              <a:xfrm>
                <a:off x="6163058" y="2295570"/>
                <a:ext cx="507050" cy="5070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F0B984B-2F77-BA4A-84E4-8A55415ABEF3}"/>
                  </a:ext>
                </a:extLst>
              </p:cNvPr>
              <p:cNvSpPr txBox="1"/>
              <p:nvPr/>
            </p:nvSpPr>
            <p:spPr>
              <a:xfrm>
                <a:off x="6163058" y="2305712"/>
                <a:ext cx="479618" cy="492443"/>
              </a:xfrm>
              <a:prstGeom prst="rect">
                <a:avLst/>
              </a:prstGeom>
              <a:noFill/>
            </p:spPr>
            <p:txBody>
              <a:bodyPr wrap="square" rtlCol="0">
                <a:spAutoFit/>
              </a:bodyPr>
              <a:lstStyle/>
              <a:p>
                <a:pPr algn="ctr"/>
                <a:r>
                  <a:rPr lang="en-US" sz="1600" b="1" dirty="0">
                    <a:solidFill>
                      <a:schemeClr val="bg1"/>
                    </a:solidFill>
                  </a:rPr>
                  <a:t>6.5</a:t>
                </a:r>
              </a:p>
              <a:p>
                <a:pPr algn="ctr"/>
                <a:r>
                  <a:rPr lang="en-US" sz="1000" dirty="0" err="1">
                    <a:solidFill>
                      <a:schemeClr val="bg1"/>
                    </a:solidFill>
                  </a:rPr>
                  <a:t>Tbps</a:t>
                </a:r>
                <a:endParaRPr lang="en-US" sz="1000" dirty="0">
                  <a:solidFill>
                    <a:schemeClr val="bg1"/>
                  </a:solidFill>
                </a:endParaRPr>
              </a:p>
            </p:txBody>
          </p:sp>
        </p:grpSp>
      </p:grpSp>
      <p:grpSp>
        <p:nvGrpSpPr>
          <p:cNvPr id="16" name="Group 15">
            <a:extLst>
              <a:ext uri="{FF2B5EF4-FFF2-40B4-BE49-F238E27FC236}">
                <a16:creationId xmlns:a16="http://schemas.microsoft.com/office/drawing/2014/main" id="{ABFA36BC-C788-C843-97A6-41101BABFB16}"/>
              </a:ext>
            </a:extLst>
          </p:cNvPr>
          <p:cNvGrpSpPr/>
          <p:nvPr/>
        </p:nvGrpSpPr>
        <p:grpSpPr>
          <a:xfrm>
            <a:off x="1901649" y="2052421"/>
            <a:ext cx="7806726" cy="507863"/>
            <a:chOff x="1901649" y="2052421"/>
            <a:chExt cx="7806726" cy="507863"/>
          </a:xfrm>
        </p:grpSpPr>
        <p:pic>
          <p:nvPicPr>
            <p:cNvPr id="15" name="Picture 14">
              <a:extLst>
                <a:ext uri="{FF2B5EF4-FFF2-40B4-BE49-F238E27FC236}">
                  <a16:creationId xmlns:a16="http://schemas.microsoft.com/office/drawing/2014/main" id="{A8D38F2D-CF1A-874D-9BFE-F37462D19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1520" y="2199209"/>
              <a:ext cx="1436855" cy="361075"/>
            </a:xfrm>
            <a:prstGeom prst="rect">
              <a:avLst/>
            </a:prstGeom>
          </p:spPr>
        </p:pic>
        <p:pic>
          <p:nvPicPr>
            <p:cNvPr id="29" name="Picture 28">
              <a:extLst>
                <a:ext uri="{FF2B5EF4-FFF2-40B4-BE49-F238E27FC236}">
                  <a16:creationId xmlns:a16="http://schemas.microsoft.com/office/drawing/2014/main" id="{1126FF74-438D-C44E-838D-E0CDE6613DA4}"/>
                </a:ext>
              </a:extLst>
            </p:cNvPr>
            <p:cNvPicPr>
              <a:picLocks noChangeAspect="1"/>
            </p:cNvPicPr>
            <p:nvPr/>
          </p:nvPicPr>
          <p:blipFill rotWithShape="1">
            <a:blip r:embed="rId2"/>
            <a:srcRect t="27662" b="41711"/>
            <a:stretch/>
          </p:blipFill>
          <p:spPr>
            <a:xfrm>
              <a:off x="1901649" y="2052421"/>
              <a:ext cx="2649519" cy="507170"/>
            </a:xfrm>
            <a:prstGeom prst="rect">
              <a:avLst/>
            </a:prstGeom>
          </p:spPr>
        </p:pic>
      </p:grpSp>
      <p:grpSp>
        <p:nvGrpSpPr>
          <p:cNvPr id="20" name="Group 19">
            <a:extLst>
              <a:ext uri="{FF2B5EF4-FFF2-40B4-BE49-F238E27FC236}">
                <a16:creationId xmlns:a16="http://schemas.microsoft.com/office/drawing/2014/main" id="{09D2A766-02FE-184E-BBD1-706BB7EED613}"/>
              </a:ext>
            </a:extLst>
          </p:cNvPr>
          <p:cNvGrpSpPr/>
          <p:nvPr/>
        </p:nvGrpSpPr>
        <p:grpSpPr>
          <a:xfrm>
            <a:off x="2230437" y="1661502"/>
            <a:ext cx="7390563" cy="1370729"/>
            <a:chOff x="2230437" y="1661502"/>
            <a:chExt cx="7390563" cy="1370729"/>
          </a:xfrm>
        </p:grpSpPr>
        <p:pic>
          <p:nvPicPr>
            <p:cNvPr id="17" name="Picture 16">
              <a:extLst>
                <a:ext uri="{FF2B5EF4-FFF2-40B4-BE49-F238E27FC236}">
                  <a16:creationId xmlns:a16="http://schemas.microsoft.com/office/drawing/2014/main" id="{7D328849-C7AD-E54B-BC5D-8455D3F15691}"/>
                </a:ext>
              </a:extLst>
            </p:cNvPr>
            <p:cNvPicPr>
              <a:picLocks noChangeAspect="1"/>
            </p:cNvPicPr>
            <p:nvPr/>
          </p:nvPicPr>
          <p:blipFill>
            <a:blip r:embed="rId6"/>
            <a:stretch>
              <a:fillRect/>
            </a:stretch>
          </p:blipFill>
          <p:spPr>
            <a:xfrm>
              <a:off x="2230437" y="1711429"/>
              <a:ext cx="1495247" cy="1320802"/>
            </a:xfrm>
            <a:prstGeom prst="rect">
              <a:avLst/>
            </a:prstGeom>
          </p:spPr>
        </p:pic>
        <p:grpSp>
          <p:nvGrpSpPr>
            <p:cNvPr id="31" name="Group 30">
              <a:extLst>
                <a:ext uri="{FF2B5EF4-FFF2-40B4-BE49-F238E27FC236}">
                  <a16:creationId xmlns:a16="http://schemas.microsoft.com/office/drawing/2014/main" id="{543E8050-3811-B743-A6F1-B878F51B7B28}"/>
                </a:ext>
              </a:extLst>
            </p:cNvPr>
            <p:cNvGrpSpPr/>
            <p:nvPr/>
          </p:nvGrpSpPr>
          <p:grpSpPr>
            <a:xfrm>
              <a:off x="8253359" y="1661502"/>
              <a:ext cx="1367641" cy="1370729"/>
              <a:chOff x="5401058" y="2288267"/>
              <a:chExt cx="1135499" cy="1138063"/>
            </a:xfrm>
            <a:effectLst/>
          </p:grpSpPr>
          <p:sp>
            <p:nvSpPr>
              <p:cNvPr id="32" name="Rectangle 31">
                <a:extLst>
                  <a:ext uri="{FF2B5EF4-FFF2-40B4-BE49-F238E27FC236}">
                    <a16:creationId xmlns:a16="http://schemas.microsoft.com/office/drawing/2014/main" id="{4039A6A6-B0FA-F84D-893D-3147ADA87E2A}"/>
                  </a:ext>
                </a:extLst>
              </p:cNvPr>
              <p:cNvSpPr/>
              <p:nvPr/>
            </p:nvSpPr>
            <p:spPr>
              <a:xfrm>
                <a:off x="5401058" y="2288267"/>
                <a:ext cx="1135499" cy="1138063"/>
              </a:xfrm>
              <a:prstGeom prst="rect">
                <a:avLst/>
              </a:prstGeom>
              <a:gradFill flip="none" rotWithShape="1">
                <a:gsLst>
                  <a:gs pos="0">
                    <a:srgbClr val="D3D3CE"/>
                  </a:gs>
                  <a:gs pos="100000">
                    <a:srgbClr val="92908E"/>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5" name="Rectangle 34">
                <a:extLst>
                  <a:ext uri="{FF2B5EF4-FFF2-40B4-BE49-F238E27FC236}">
                    <a16:creationId xmlns:a16="http://schemas.microsoft.com/office/drawing/2014/main" id="{FAB1D805-E63E-2B4D-AF19-0A853A45A19A}"/>
                  </a:ext>
                </a:extLst>
              </p:cNvPr>
              <p:cNvSpPr/>
              <p:nvPr/>
            </p:nvSpPr>
            <p:spPr>
              <a:xfrm>
                <a:off x="5509682" y="2391200"/>
                <a:ext cx="910167" cy="939748"/>
              </a:xfrm>
              <a:prstGeom prst="rect">
                <a:avLst/>
              </a:prstGeom>
              <a:solidFill>
                <a:srgbClr val="BAB7B4"/>
              </a:solidFill>
              <a:ln>
                <a:noFill/>
              </a:ln>
              <a:effectLst>
                <a:outerShdw blurRad="50800" dist="38100" dir="2700000" sx="98000" sy="98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36" name="Picture 35">
                <a:extLst>
                  <a:ext uri="{FF2B5EF4-FFF2-40B4-BE49-F238E27FC236}">
                    <a16:creationId xmlns:a16="http://schemas.microsoft.com/office/drawing/2014/main" id="{467752ED-805C-1845-AB4C-1C7F550C90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74130" y="2754739"/>
                <a:ext cx="749232" cy="217838"/>
              </a:xfrm>
              <a:prstGeom prst="rect">
                <a:avLst/>
              </a:prstGeom>
            </p:spPr>
          </p:pic>
        </p:grpSp>
      </p:grpSp>
      <p:grpSp>
        <p:nvGrpSpPr>
          <p:cNvPr id="38" name="Group 37">
            <a:extLst>
              <a:ext uri="{FF2B5EF4-FFF2-40B4-BE49-F238E27FC236}">
                <a16:creationId xmlns:a16="http://schemas.microsoft.com/office/drawing/2014/main" id="{5C09E779-AAA4-FF44-AB5C-4E8691E6FB14}"/>
              </a:ext>
            </a:extLst>
          </p:cNvPr>
          <p:cNvGrpSpPr/>
          <p:nvPr/>
        </p:nvGrpSpPr>
        <p:grpSpPr>
          <a:xfrm>
            <a:off x="1355444" y="1275671"/>
            <a:ext cx="9131924" cy="2586376"/>
            <a:chOff x="1355444" y="1275671"/>
            <a:chExt cx="9131924" cy="2586376"/>
          </a:xfrm>
        </p:grpSpPr>
        <p:sp>
          <p:nvSpPr>
            <p:cNvPr id="23" name="Block Arc 22">
              <a:extLst>
                <a:ext uri="{FF2B5EF4-FFF2-40B4-BE49-F238E27FC236}">
                  <a16:creationId xmlns:a16="http://schemas.microsoft.com/office/drawing/2014/main" id="{E24C59A4-8A9B-6241-AF37-7905FDB7C774}"/>
                </a:ext>
              </a:extLst>
            </p:cNvPr>
            <p:cNvSpPr/>
            <p:nvPr/>
          </p:nvSpPr>
          <p:spPr>
            <a:xfrm>
              <a:off x="4622494" y="1275671"/>
              <a:ext cx="2586376" cy="2586376"/>
            </a:xfrm>
            <a:prstGeom prst="blockArc">
              <a:avLst>
                <a:gd name="adj1" fmla="val 10800000"/>
                <a:gd name="adj2" fmla="val 149786"/>
                <a:gd name="adj3" fmla="val 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a:extLst>
                <a:ext uri="{FF2B5EF4-FFF2-40B4-BE49-F238E27FC236}">
                  <a16:creationId xmlns:a16="http://schemas.microsoft.com/office/drawing/2014/main" id="{8290D03E-F914-5F47-B2C3-65A44EE03CB7}"/>
                </a:ext>
              </a:extLst>
            </p:cNvPr>
            <p:cNvSpPr/>
            <p:nvPr/>
          </p:nvSpPr>
          <p:spPr>
            <a:xfrm>
              <a:off x="7174705" y="2588283"/>
              <a:ext cx="3312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3F26BC-96C0-2D41-9883-892292178B3F}"/>
                </a:ext>
              </a:extLst>
            </p:cNvPr>
            <p:cNvSpPr/>
            <p:nvPr/>
          </p:nvSpPr>
          <p:spPr>
            <a:xfrm>
              <a:off x="1355444" y="2557003"/>
              <a:ext cx="3312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789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par>
                          <p:cTn id="11" fill="hold">
                            <p:stCondLst>
                              <p:cond delay="500"/>
                            </p:stCondLst>
                            <p:childTnLst>
                              <p:par>
                                <p:cTn id="12" presetID="47" presetClass="entr" presetSubtype="0" fill="hold" nodeType="after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2"/>
                                        </p:tgtEl>
                                      </p:cBhvr>
                                    </p:animEffect>
                                    <p:set>
                                      <p:cBhvr>
                                        <p:cTn id="21" dur="1" fill="hold">
                                          <p:stCondLst>
                                            <p:cond delay="499"/>
                                          </p:stCondLst>
                                        </p:cTn>
                                        <p:tgtEl>
                                          <p:spTgt spid="4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8"/>
                                        </p:tgtEl>
                                      </p:cBhvr>
                                    </p:animEffect>
                                    <p:set>
                                      <p:cBhvr>
                                        <p:cTn id="24" dur="1" fill="hold">
                                          <p:stCondLst>
                                            <p:cond delay="499"/>
                                          </p:stCondLst>
                                        </p:cTn>
                                        <p:tgtEl>
                                          <p:spTgt spid="38"/>
                                        </p:tgtEl>
                                        <p:attrNameLst>
                                          <p:attrName>style.visibility</p:attrName>
                                        </p:attrNameLst>
                                      </p:cBhvr>
                                      <p:to>
                                        <p:strVal val="hidden"/>
                                      </p:to>
                                    </p:set>
                                  </p:childTnLst>
                                </p:cTn>
                              </p:par>
                            </p:childTnLst>
                          </p:cTn>
                        </p:par>
                        <p:par>
                          <p:cTn id="25" fill="hold">
                            <p:stCondLst>
                              <p:cond delay="500"/>
                            </p:stCondLst>
                            <p:childTnLst>
                              <p:par>
                                <p:cTn id="26" presetID="47" presetClass="exit" presetSubtype="0" fill="hold" nodeType="afterEffect">
                                  <p:stCondLst>
                                    <p:cond delay="0"/>
                                  </p:stCondLst>
                                  <p:childTnLst>
                                    <p:animEffect transition="out" filter="fade">
                                      <p:cBhvr>
                                        <p:cTn id="27" dur="500"/>
                                        <p:tgtEl>
                                          <p:spTgt spid="16"/>
                                        </p:tgtEl>
                                      </p:cBhvr>
                                    </p:animEffect>
                                    <p:anim calcmode="lin" valueType="num">
                                      <p:cBhvr>
                                        <p:cTn id="28" dur="500"/>
                                        <p:tgtEl>
                                          <p:spTgt spid="16"/>
                                        </p:tgtEl>
                                        <p:attrNameLst>
                                          <p:attrName>ppt_x</p:attrName>
                                        </p:attrNameLst>
                                      </p:cBhvr>
                                      <p:tavLst>
                                        <p:tav tm="0">
                                          <p:val>
                                            <p:strVal val="ppt_x"/>
                                          </p:val>
                                        </p:tav>
                                        <p:tav tm="100000">
                                          <p:val>
                                            <p:strVal val="ppt_x"/>
                                          </p:val>
                                        </p:tav>
                                      </p:tavLst>
                                    </p:anim>
                                    <p:anim calcmode="lin" valueType="num">
                                      <p:cBhvr>
                                        <p:cTn id="29" dur="500"/>
                                        <p:tgtEl>
                                          <p:spTgt spid="16"/>
                                        </p:tgtEl>
                                        <p:attrNameLst>
                                          <p:attrName>ppt_y</p:attrName>
                                        </p:attrNameLst>
                                      </p:cBhvr>
                                      <p:tavLst>
                                        <p:tav tm="0">
                                          <p:val>
                                            <p:strVal val="ppt_y"/>
                                          </p:val>
                                        </p:tav>
                                        <p:tav tm="100000">
                                          <p:val>
                                            <p:strVal val="ppt_y-.1"/>
                                          </p:val>
                                        </p:tav>
                                      </p:tavLst>
                                    </p:anim>
                                    <p:set>
                                      <p:cBhvr>
                                        <p:cTn id="30" dur="1" fill="hold">
                                          <p:stCondLst>
                                            <p:cond delay="499"/>
                                          </p:stCondLst>
                                        </p:cTn>
                                        <p:tgtEl>
                                          <p:spTgt spid="16"/>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500"/>
                            </p:stCondLst>
                            <p:childTnLst>
                              <p:par>
                                <p:cTn id="36" presetID="47" presetClass="entr" presetSubtype="0" fill="hold" nodeType="afterEffect">
                                  <p:stCondLst>
                                    <p:cond delay="10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anim calcmode="lin" valueType="num">
                                      <p:cBhvr>
                                        <p:cTn id="39" dur="500" fill="hold"/>
                                        <p:tgtEl>
                                          <p:spTgt spid="20"/>
                                        </p:tgtEl>
                                        <p:attrNameLst>
                                          <p:attrName>ppt_x</p:attrName>
                                        </p:attrNameLst>
                                      </p:cBhvr>
                                      <p:tavLst>
                                        <p:tav tm="0">
                                          <p:val>
                                            <p:strVal val="#ppt_x"/>
                                          </p:val>
                                        </p:tav>
                                        <p:tav tm="100000">
                                          <p:val>
                                            <p:strVal val="#ppt_x"/>
                                          </p:val>
                                        </p:tav>
                                      </p:tavLst>
                                    </p:anim>
                                    <p:anim calcmode="lin" valueType="num">
                                      <p:cBhvr>
                                        <p:cTn id="4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artisticBlur radius="0"/>
                    </a14:imgEffect>
                    <a14:imgEffect>
                      <a14:brightnessContrast bright="-29000"/>
                    </a14:imgEffect>
                  </a14:imgLayer>
                </a14:imgProps>
              </a:ext>
            </a:extLst>
          </a:blip>
          <a:stretch>
            <a:fillRect/>
          </a:stretch>
        </p:blipFill>
        <p:spPr>
          <a:xfrm>
            <a:off x="0" y="1060021"/>
            <a:ext cx="12192000" cy="5308705"/>
          </a:xfrm>
          <a:prstGeom prst="rect">
            <a:avLst/>
          </a:prstGeom>
        </p:spPr>
      </p:pic>
      <p:sp>
        <p:nvSpPr>
          <p:cNvPr id="2" name="Title 1"/>
          <p:cNvSpPr>
            <a:spLocks noGrp="1"/>
          </p:cNvSpPr>
          <p:nvPr>
            <p:ph type="title"/>
          </p:nvPr>
        </p:nvSpPr>
        <p:spPr/>
        <p:txBody>
          <a:bodyPr/>
          <a:lstStyle/>
          <a:p>
            <a:r>
              <a:rPr lang="en-US" sz="4400" b="0" dirty="0">
                <a:solidFill>
                  <a:srgbClr val="1D6FA9">
                    <a:lumMod val="75000"/>
                  </a:srgbClr>
                </a:solidFill>
                <a:latin typeface="+mj-lt"/>
                <a:cs typeface="Calibri" panose="020F0502020204030204" pitchFamily="34" charset="0"/>
              </a:rPr>
              <a:t>Novi</a:t>
            </a:r>
            <a:r>
              <a:rPr lang="en-US" sz="4400" b="0" dirty="0">
                <a:solidFill>
                  <a:schemeClr val="tx1"/>
                </a:solidFill>
                <a:latin typeface="+mj-lt"/>
                <a:cs typeface="Calibri" panose="020F0502020204030204" pitchFamily="34" charset="0"/>
              </a:rPr>
              <a:t>Ware</a:t>
            </a:r>
            <a:r>
              <a:rPr lang="en-CA" dirty="0">
                <a:solidFill>
                  <a:schemeClr val="tx1"/>
                </a:solidFill>
                <a:latin typeface="+mj-lt"/>
                <a:cs typeface="Calibri" panose="020F0502020204030204" pitchFamily="34" charset="0"/>
              </a:rPr>
              <a:t>®</a:t>
            </a:r>
            <a:r>
              <a:rPr lang="en-US" dirty="0">
                <a:latin typeface="+mj-lt"/>
              </a:rPr>
              <a:t> </a:t>
            </a:r>
            <a:r>
              <a:rPr lang="en-US" sz="4400" b="0" dirty="0">
                <a:latin typeface="+mj-lt"/>
                <a:cs typeface="Calibri" panose="020F0502020204030204" pitchFamily="34" charset="0"/>
              </a:rPr>
              <a:t>Programmable Pipeline Silicon</a:t>
            </a:r>
          </a:p>
        </p:txBody>
      </p:sp>
      <p:sp>
        <p:nvSpPr>
          <p:cNvPr id="3" name="Text Placeholder 2"/>
          <p:cNvSpPr>
            <a:spLocks noGrp="1"/>
          </p:cNvSpPr>
          <p:nvPr>
            <p:ph type="body" sz="quarter" idx="4294967295"/>
          </p:nvPr>
        </p:nvSpPr>
        <p:spPr>
          <a:xfrm>
            <a:off x="0" y="1258888"/>
            <a:ext cx="11179175" cy="5026025"/>
          </a:xfrm>
        </p:spPr>
        <p:txBody>
          <a:bodyPr>
            <a:normAutofit/>
          </a:bodyPr>
          <a:lstStyle/>
          <a:p>
            <a:pPr marL="0" indent="0" algn="ctr">
              <a:buNone/>
            </a:pPr>
            <a:r>
              <a:rPr lang="en-US" sz="2800" dirty="0">
                <a:solidFill>
                  <a:schemeClr val="bg1"/>
                </a:solidFill>
                <a:latin typeface="+mn-lt"/>
                <a:ea typeface="Calibri Light" charset="0"/>
                <a:cs typeface="Calibri Light" charset="0"/>
              </a:rPr>
              <a:t>NoviWare was made for Programmable Silicon Substrates!</a:t>
            </a:r>
          </a:p>
        </p:txBody>
      </p:sp>
      <p:cxnSp>
        <p:nvCxnSpPr>
          <p:cNvPr id="6" name="Straight Connector 5"/>
          <p:cNvCxnSpPr/>
          <p:nvPr/>
        </p:nvCxnSpPr>
        <p:spPr>
          <a:xfrm>
            <a:off x="1" y="4144488"/>
            <a:ext cx="2553195" cy="0"/>
          </a:xfrm>
          <a:prstGeom prst="line">
            <a:avLst/>
          </a:prstGeom>
          <a:ln w="79375">
            <a:solidFill>
              <a:schemeClr val="tx2">
                <a:lumMod val="60000"/>
                <a:lumOff val="40000"/>
                <a:alpha val="78000"/>
              </a:schemeClr>
            </a:solidFill>
          </a:ln>
          <a:effectLst>
            <a:glow>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592100" y="4071766"/>
            <a:ext cx="145445" cy="145445"/>
          </a:xfrm>
          <a:prstGeom prst="ellipse">
            <a:avLst/>
          </a:prstGeom>
          <a:gradFill flip="none" rotWithShape="1">
            <a:gsLst>
              <a:gs pos="0">
                <a:schemeClr val="bg1"/>
              </a:gs>
              <a:gs pos="32000">
                <a:schemeClr val="accent4">
                  <a:lumMod val="40000"/>
                  <a:lumOff val="60000"/>
                  <a:alpha val="84000"/>
                </a:schemeClr>
              </a:gs>
              <a:gs pos="43000">
                <a:schemeClr val="accent4">
                  <a:lumMod val="95000"/>
                  <a:lumOff val="5000"/>
                  <a:alpha val="84000"/>
                </a:schemeClr>
              </a:gs>
              <a:gs pos="55000">
                <a:schemeClr val="accent2">
                  <a:lumMod val="75000"/>
                </a:schemeClr>
              </a:gs>
            </a:gsLst>
            <a:path path="circle">
              <a:fillToRect l="50000" t="50000" r="50000" b="50000"/>
            </a:path>
            <a:tileRect/>
          </a:gradFill>
          <a:ln>
            <a:noFill/>
          </a:ln>
          <a:effectLst>
            <a:glow>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srgbClr val="014F67"/>
              </a:solidFill>
              <a:latin typeface="Segoe UI"/>
            </a:endParaRPr>
          </a:p>
        </p:txBody>
      </p:sp>
      <p:cxnSp>
        <p:nvCxnSpPr>
          <p:cNvPr id="22" name="Straight Connector 21"/>
          <p:cNvCxnSpPr/>
          <p:nvPr/>
        </p:nvCxnSpPr>
        <p:spPr>
          <a:xfrm>
            <a:off x="2759518" y="4144488"/>
            <a:ext cx="3134871" cy="0"/>
          </a:xfrm>
          <a:prstGeom prst="line">
            <a:avLst/>
          </a:prstGeom>
          <a:ln w="79375">
            <a:solidFill>
              <a:schemeClr val="tx2">
                <a:lumMod val="60000"/>
                <a:lumOff val="40000"/>
                <a:alpha val="78000"/>
              </a:schemeClr>
            </a:solidFill>
          </a:ln>
          <a:effectLst>
            <a:glow>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924826" y="4070295"/>
            <a:ext cx="145445" cy="145445"/>
          </a:xfrm>
          <a:prstGeom prst="ellipse">
            <a:avLst/>
          </a:prstGeom>
          <a:gradFill flip="none" rotWithShape="1">
            <a:gsLst>
              <a:gs pos="0">
                <a:schemeClr val="bg1"/>
              </a:gs>
              <a:gs pos="32000">
                <a:schemeClr val="accent4">
                  <a:lumMod val="40000"/>
                  <a:lumOff val="60000"/>
                  <a:alpha val="84000"/>
                </a:schemeClr>
              </a:gs>
              <a:gs pos="43000">
                <a:schemeClr val="accent4">
                  <a:lumMod val="95000"/>
                  <a:lumOff val="5000"/>
                  <a:alpha val="84000"/>
                </a:schemeClr>
              </a:gs>
              <a:gs pos="55000">
                <a:schemeClr val="accent2">
                  <a:lumMod val="75000"/>
                </a:schemeClr>
              </a:gs>
            </a:gsLst>
            <a:path path="circle">
              <a:fillToRect l="50000" t="50000" r="50000" b="50000"/>
            </a:path>
            <a:tileRect/>
          </a:gradFill>
          <a:ln>
            <a:noFill/>
          </a:ln>
          <a:effectLst>
            <a:glow>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srgbClr val="014F67"/>
              </a:solidFill>
              <a:latin typeface="Segoe UI"/>
            </a:endParaRPr>
          </a:p>
        </p:txBody>
      </p:sp>
      <p:cxnSp>
        <p:nvCxnSpPr>
          <p:cNvPr id="25" name="Straight Connector 24"/>
          <p:cNvCxnSpPr/>
          <p:nvPr/>
        </p:nvCxnSpPr>
        <p:spPr>
          <a:xfrm>
            <a:off x="6096002" y="4143016"/>
            <a:ext cx="3134871" cy="0"/>
          </a:xfrm>
          <a:prstGeom prst="line">
            <a:avLst/>
          </a:prstGeom>
          <a:ln w="79375">
            <a:solidFill>
              <a:schemeClr val="tx2">
                <a:lumMod val="60000"/>
                <a:lumOff val="40000"/>
                <a:alpha val="78000"/>
              </a:schemeClr>
            </a:solidFill>
          </a:ln>
          <a:effectLst>
            <a:glow>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9266018" y="4073164"/>
            <a:ext cx="145445" cy="145445"/>
          </a:xfrm>
          <a:prstGeom prst="ellipse">
            <a:avLst/>
          </a:prstGeom>
          <a:gradFill flip="none" rotWithShape="1">
            <a:gsLst>
              <a:gs pos="0">
                <a:schemeClr val="bg1"/>
              </a:gs>
              <a:gs pos="32000">
                <a:schemeClr val="accent4">
                  <a:lumMod val="40000"/>
                  <a:lumOff val="60000"/>
                  <a:alpha val="84000"/>
                </a:schemeClr>
              </a:gs>
              <a:gs pos="43000">
                <a:schemeClr val="accent4">
                  <a:lumMod val="95000"/>
                  <a:lumOff val="5000"/>
                  <a:alpha val="84000"/>
                </a:schemeClr>
              </a:gs>
              <a:gs pos="55000">
                <a:schemeClr val="accent2">
                  <a:lumMod val="75000"/>
                </a:schemeClr>
              </a:gs>
            </a:gsLst>
            <a:path path="circle">
              <a:fillToRect l="50000" t="50000" r="50000" b="50000"/>
            </a:path>
            <a:tileRect/>
          </a:gradFill>
          <a:ln>
            <a:noFill/>
          </a:ln>
          <a:effectLst>
            <a:glow>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srgbClr val="014F67"/>
              </a:solidFill>
              <a:latin typeface="Segoe UI"/>
            </a:endParaRPr>
          </a:p>
        </p:txBody>
      </p:sp>
      <p:cxnSp>
        <p:nvCxnSpPr>
          <p:cNvPr id="27" name="Straight Connector 26"/>
          <p:cNvCxnSpPr/>
          <p:nvPr/>
        </p:nvCxnSpPr>
        <p:spPr>
          <a:xfrm>
            <a:off x="9454738" y="4139565"/>
            <a:ext cx="2737263" cy="3452"/>
          </a:xfrm>
          <a:prstGeom prst="line">
            <a:avLst/>
          </a:prstGeom>
          <a:ln w="79375">
            <a:solidFill>
              <a:schemeClr val="tx2">
                <a:lumMod val="60000"/>
                <a:lumOff val="40000"/>
                <a:alpha val="78000"/>
              </a:schemeClr>
            </a:solidFill>
          </a:ln>
          <a:effectLst>
            <a:glow>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278086" y="4239090"/>
            <a:ext cx="2873828" cy="1354217"/>
          </a:xfrm>
          <a:prstGeom prst="rect">
            <a:avLst/>
          </a:prstGeom>
          <a:noFill/>
        </p:spPr>
        <p:txBody>
          <a:bodyPr wrap="square" rtlCol="0">
            <a:spAutoFit/>
          </a:bodyPr>
          <a:lstStyle/>
          <a:p>
            <a:pPr algn="ctr" defTabSz="914377"/>
            <a:r>
              <a:rPr lang="en-US" sz="2800" dirty="0">
                <a:solidFill>
                  <a:prstClr val="white"/>
                </a:solidFill>
                <a:ea typeface="Calibri" charset="0"/>
                <a:cs typeface="Calibri" charset="0"/>
              </a:rPr>
              <a:t>Now</a:t>
            </a:r>
          </a:p>
          <a:p>
            <a:pPr algn="ctr" defTabSz="914377"/>
            <a:r>
              <a:rPr lang="en-US" dirty="0">
                <a:solidFill>
                  <a:prstClr val="white"/>
                </a:solidFill>
                <a:ea typeface="Calibri Light" charset="0"/>
                <a:cs typeface="Calibri Light" charset="0"/>
              </a:rPr>
              <a:t>Supporting Barefoot Tofino white Boxes offering up to 6.5 </a:t>
            </a:r>
            <a:r>
              <a:rPr lang="en-US" dirty="0" err="1">
                <a:solidFill>
                  <a:prstClr val="white"/>
                </a:solidFill>
                <a:ea typeface="Calibri Light" charset="0"/>
                <a:cs typeface="Calibri Light" charset="0"/>
              </a:rPr>
              <a:t>Tbps</a:t>
            </a:r>
            <a:r>
              <a:rPr lang="en-US" dirty="0">
                <a:solidFill>
                  <a:prstClr val="white"/>
                </a:solidFill>
                <a:ea typeface="Calibri Light" charset="0"/>
                <a:cs typeface="Calibri Light" charset="0"/>
              </a:rPr>
              <a:t>!</a:t>
            </a:r>
          </a:p>
        </p:txBody>
      </p:sp>
      <p:sp>
        <p:nvSpPr>
          <p:cNvPr id="30" name="TextBox 29"/>
          <p:cNvSpPr txBox="1"/>
          <p:nvPr/>
        </p:nvSpPr>
        <p:spPr>
          <a:xfrm>
            <a:off x="7980332" y="4239090"/>
            <a:ext cx="2716834" cy="1292662"/>
          </a:xfrm>
          <a:prstGeom prst="rect">
            <a:avLst/>
          </a:prstGeom>
          <a:noFill/>
        </p:spPr>
        <p:txBody>
          <a:bodyPr wrap="none" rtlCol="0">
            <a:spAutoFit/>
          </a:bodyPr>
          <a:lstStyle/>
          <a:p>
            <a:pPr algn="ctr" defTabSz="914377"/>
            <a:r>
              <a:rPr lang="en-US" sz="2800" dirty="0">
                <a:solidFill>
                  <a:prstClr val="white"/>
                </a:solidFill>
                <a:ea typeface="Calibri" charset="0"/>
                <a:cs typeface="Calibri" charset="0"/>
              </a:rPr>
              <a:t>Coming</a:t>
            </a:r>
          </a:p>
          <a:p>
            <a:pPr algn="ctr" defTabSz="914377"/>
            <a:r>
              <a:rPr lang="en-US" dirty="0">
                <a:solidFill>
                  <a:prstClr val="white"/>
                </a:solidFill>
                <a:ea typeface="Calibri Light" charset="0"/>
                <a:cs typeface="Calibri Light" charset="0"/>
              </a:rPr>
              <a:t>Integration of P4 Runtime</a:t>
            </a:r>
          </a:p>
          <a:p>
            <a:pPr algn="ctr" defTabSz="914377"/>
            <a:r>
              <a:rPr lang="en-US" sz="1600" dirty="0">
                <a:solidFill>
                  <a:prstClr val="white"/>
                </a:solidFill>
                <a:ea typeface="Calibri Light" charset="0"/>
                <a:cs typeface="Calibri Light" charset="0"/>
              </a:rPr>
              <a:t>Mature OF Implementation</a:t>
            </a:r>
          </a:p>
          <a:p>
            <a:pPr algn="ctr" defTabSz="914377"/>
            <a:r>
              <a:rPr lang="en-US" sz="1600" dirty="0">
                <a:solidFill>
                  <a:prstClr val="white"/>
                </a:solidFill>
                <a:ea typeface="Calibri Light" charset="0"/>
                <a:cs typeface="Calibri Light" charset="0"/>
              </a:rPr>
              <a:t>Leading Edge of P4 Integration</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96993" y="2247470"/>
            <a:ext cx="1135660" cy="1141767"/>
          </a:xfrm>
          <a:prstGeom prst="rect">
            <a:avLst/>
          </a:prstGeom>
          <a:effectLst>
            <a:glow rad="1905000">
              <a:schemeClr val="accent2">
                <a:satMod val="175000"/>
                <a:alpha val="40000"/>
              </a:schemeClr>
            </a:glow>
            <a:reflection blurRad="6350" stA="50000" endA="300" endPos="33000" dir="5400000" sy="-100000" algn="bl" rotWithShape="0"/>
          </a:effectLst>
        </p:spPr>
      </p:pic>
      <p:grpSp>
        <p:nvGrpSpPr>
          <p:cNvPr id="24" name="Group 23"/>
          <p:cNvGrpSpPr/>
          <p:nvPr/>
        </p:nvGrpSpPr>
        <p:grpSpPr>
          <a:xfrm>
            <a:off x="5429797" y="2231553"/>
            <a:ext cx="1135499" cy="1138063"/>
            <a:chOff x="5401058" y="2288267"/>
            <a:chExt cx="1135499" cy="1138063"/>
          </a:xfrm>
          <a:effectLst>
            <a:glow rad="1028700">
              <a:schemeClr val="accent2">
                <a:satMod val="175000"/>
                <a:alpha val="40000"/>
              </a:schemeClr>
            </a:glow>
            <a:reflection blurRad="6350" stA="50000" endA="300" endPos="55000" dir="5400000" sy="-100000" algn="bl" rotWithShape="0"/>
          </a:effectLst>
        </p:grpSpPr>
        <p:sp>
          <p:nvSpPr>
            <p:cNvPr id="12" name="Rectangle 11"/>
            <p:cNvSpPr/>
            <p:nvPr/>
          </p:nvSpPr>
          <p:spPr>
            <a:xfrm>
              <a:off x="5401058" y="2288267"/>
              <a:ext cx="1135499" cy="1138063"/>
            </a:xfrm>
            <a:prstGeom prst="rect">
              <a:avLst/>
            </a:prstGeom>
            <a:gradFill flip="none" rotWithShape="1">
              <a:gsLst>
                <a:gs pos="0">
                  <a:srgbClr val="D3D3CE"/>
                </a:gs>
                <a:gs pos="100000">
                  <a:srgbClr val="92908E"/>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srgbClr val="014F67"/>
                </a:solidFill>
                <a:latin typeface="Segoe UI"/>
              </a:endParaRPr>
            </a:p>
          </p:txBody>
        </p:sp>
        <p:sp>
          <p:nvSpPr>
            <p:cNvPr id="13" name="Rectangle 12"/>
            <p:cNvSpPr/>
            <p:nvPr/>
          </p:nvSpPr>
          <p:spPr>
            <a:xfrm>
              <a:off x="5509682" y="2391200"/>
              <a:ext cx="910167" cy="939748"/>
            </a:xfrm>
            <a:prstGeom prst="rect">
              <a:avLst/>
            </a:prstGeom>
            <a:solidFill>
              <a:srgbClr val="BAB7B4"/>
            </a:solidFill>
            <a:ln>
              <a:noFill/>
            </a:ln>
            <a:effectLst>
              <a:outerShdw blurRad="50800" dist="38100" dir="2700000" sx="98000" sy="98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srgbClr val="014F67"/>
                </a:solidFill>
                <a:latin typeface="Segoe UI"/>
              </a:endParaRPr>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74130" y="2754739"/>
              <a:ext cx="749232" cy="217838"/>
            </a:xfrm>
            <a:prstGeom prst="rect">
              <a:avLst/>
            </a:prstGeom>
          </p:spPr>
        </p:pic>
      </p:grpSp>
      <p:sp>
        <p:nvSpPr>
          <p:cNvPr id="10" name="TextBox 9"/>
          <p:cNvSpPr txBox="1"/>
          <p:nvPr/>
        </p:nvSpPr>
        <p:spPr>
          <a:xfrm>
            <a:off x="767443" y="4239090"/>
            <a:ext cx="3608614" cy="1231106"/>
          </a:xfrm>
          <a:prstGeom prst="rect">
            <a:avLst/>
          </a:prstGeom>
          <a:noFill/>
        </p:spPr>
        <p:txBody>
          <a:bodyPr wrap="square" rtlCol="0">
            <a:spAutoFit/>
          </a:bodyPr>
          <a:lstStyle/>
          <a:p>
            <a:pPr algn="ctr" defTabSz="914377"/>
            <a:r>
              <a:rPr lang="en-US" sz="2000" dirty="0">
                <a:solidFill>
                  <a:prstClr val="white"/>
                </a:solidFill>
                <a:ea typeface="Calibri" charset="0"/>
                <a:cs typeface="Calibri" charset="0"/>
              </a:rPr>
              <a:t>Since 2013</a:t>
            </a:r>
          </a:p>
          <a:p>
            <a:pPr algn="ctr" defTabSz="914377"/>
            <a:r>
              <a:rPr lang="en-US" dirty="0">
                <a:solidFill>
                  <a:prstClr val="white"/>
                </a:solidFill>
                <a:ea typeface="Calibri Light" charset="0"/>
                <a:cs typeface="Calibri Light" charset="0"/>
              </a:rPr>
              <a:t>Global installed base of Faucet </a:t>
            </a:r>
            <a:br>
              <a:rPr lang="en-US" dirty="0">
                <a:solidFill>
                  <a:prstClr val="white"/>
                </a:solidFill>
                <a:ea typeface="Calibri Light" charset="0"/>
                <a:cs typeface="Calibri Light" charset="0"/>
              </a:rPr>
            </a:br>
            <a:r>
              <a:rPr lang="en-US" dirty="0">
                <a:solidFill>
                  <a:prstClr val="white"/>
                </a:solidFill>
                <a:ea typeface="Calibri Light" charset="0"/>
                <a:cs typeface="Calibri Light" charset="0"/>
              </a:rPr>
              <a:t>compatible </a:t>
            </a:r>
          </a:p>
          <a:p>
            <a:pPr algn="ctr" defTabSz="914377"/>
            <a:r>
              <a:rPr lang="en-US" dirty="0">
                <a:solidFill>
                  <a:prstClr val="white"/>
                </a:solidFill>
                <a:ea typeface="Calibri Light" charset="0"/>
                <a:cs typeface="Calibri Light" charset="0"/>
              </a:rPr>
              <a:t>OpenFlow switches</a:t>
            </a:r>
          </a:p>
        </p:txBody>
      </p:sp>
      <p:pic>
        <p:nvPicPr>
          <p:cNvPr id="35" name="Picture 34"/>
          <p:cNvPicPr>
            <a:picLocks noChangeAspect="1"/>
          </p:cNvPicPr>
          <p:nvPr/>
        </p:nvPicPr>
        <p:blipFill>
          <a:blip r:embed="rId7"/>
          <a:stretch>
            <a:fillRect/>
          </a:stretch>
        </p:blipFill>
        <p:spPr>
          <a:xfrm>
            <a:off x="8670727" y="2479829"/>
            <a:ext cx="1481471" cy="555551"/>
          </a:xfrm>
          <a:prstGeom prst="rect">
            <a:avLst/>
          </a:prstGeom>
          <a:effectLst>
            <a:glow rad="1282700">
              <a:schemeClr val="accent2">
                <a:satMod val="175000"/>
                <a:alpha val="40000"/>
              </a:schemeClr>
            </a:glow>
          </a:effectLst>
        </p:spPr>
      </p:pic>
    </p:spTree>
    <p:extLst>
      <p:ext uri="{BB962C8B-B14F-4D97-AF65-F5344CB8AC3E}">
        <p14:creationId xmlns:p14="http://schemas.microsoft.com/office/powerpoint/2010/main" val="344387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1_NoviFlow template Nov 2015 16x9">
  <a:themeElements>
    <a:clrScheme name="Noviflow">
      <a:dk1>
        <a:sysClr val="windowText" lastClr="000000"/>
      </a:dk1>
      <a:lt1>
        <a:sysClr val="window" lastClr="FFFFFF"/>
      </a:lt1>
      <a:dk2>
        <a:srgbClr val="014F67"/>
      </a:dk2>
      <a:lt2>
        <a:srgbClr val="EEECE1"/>
      </a:lt2>
      <a:accent1>
        <a:srgbClr val="014F67"/>
      </a:accent1>
      <a:accent2>
        <a:srgbClr val="02B7F0"/>
      </a:accent2>
      <a:accent3>
        <a:srgbClr val="000000"/>
      </a:accent3>
      <a:accent4>
        <a:srgbClr val="5FD7FD"/>
      </a:accent4>
      <a:accent5>
        <a:srgbClr val="A6A6A6"/>
      </a:accent5>
      <a:accent6>
        <a:srgbClr val="430086"/>
      </a:accent6>
      <a:hlink>
        <a:srgbClr val="02B7F0"/>
      </a:hlink>
      <a:folHlink>
        <a:srgbClr val="02B7F0"/>
      </a:folHlink>
    </a:clrScheme>
    <a:fontScheme name="Nexiu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viFlow 16x9 v2.potx" id="{96F6B32C-9229-46DE-A514-B6DA0BCA03E9}" vid="{6253F52E-61CA-49D6-8C42-A39387A5049F}"/>
    </a:ext>
  </a:extLst>
</a:theme>
</file>

<file path=ppt/theme/theme2.xml><?xml version="1.0" encoding="utf-8"?>
<a:theme xmlns:a="http://schemas.openxmlformats.org/drawingml/2006/main" name="6_NoviFlow template Nov 2015 16x9">
  <a:themeElements>
    <a:clrScheme name="Noviflow">
      <a:dk1>
        <a:sysClr val="windowText" lastClr="000000"/>
      </a:dk1>
      <a:lt1>
        <a:sysClr val="window" lastClr="FFFFFF"/>
      </a:lt1>
      <a:dk2>
        <a:srgbClr val="014F67"/>
      </a:dk2>
      <a:lt2>
        <a:srgbClr val="EEECE1"/>
      </a:lt2>
      <a:accent1>
        <a:srgbClr val="014F67"/>
      </a:accent1>
      <a:accent2>
        <a:srgbClr val="02B7F0"/>
      </a:accent2>
      <a:accent3>
        <a:srgbClr val="000000"/>
      </a:accent3>
      <a:accent4>
        <a:srgbClr val="5FD7FD"/>
      </a:accent4>
      <a:accent5>
        <a:srgbClr val="A6A6A6"/>
      </a:accent5>
      <a:accent6>
        <a:srgbClr val="430086"/>
      </a:accent6>
      <a:hlink>
        <a:srgbClr val="02B7F0"/>
      </a:hlink>
      <a:folHlink>
        <a:srgbClr val="02B7F0"/>
      </a:folHlink>
    </a:clrScheme>
    <a:fontScheme name="Nexiu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viFlow 16x9 v8.potx" id="{725B7CCE-8A2B-43B7-9E14-7220F0303F63}" vid="{4FFB8A22-DFFA-4BCE-B763-FC2B2ED08B55}"/>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5_NoviFlow template Nov 2015 16x9">
  <a:themeElements>
    <a:clrScheme name="Noviflow">
      <a:dk1>
        <a:sysClr val="windowText" lastClr="000000"/>
      </a:dk1>
      <a:lt1>
        <a:sysClr val="window" lastClr="FFFFFF"/>
      </a:lt1>
      <a:dk2>
        <a:srgbClr val="014F67"/>
      </a:dk2>
      <a:lt2>
        <a:srgbClr val="EEECE1"/>
      </a:lt2>
      <a:accent1>
        <a:srgbClr val="014F67"/>
      </a:accent1>
      <a:accent2>
        <a:srgbClr val="02B7F0"/>
      </a:accent2>
      <a:accent3>
        <a:srgbClr val="000000"/>
      </a:accent3>
      <a:accent4>
        <a:srgbClr val="5FD7FD"/>
      </a:accent4>
      <a:accent5>
        <a:srgbClr val="A6A6A6"/>
      </a:accent5>
      <a:accent6>
        <a:srgbClr val="430086"/>
      </a:accent6>
      <a:hlink>
        <a:srgbClr val="02B7F0"/>
      </a:hlink>
      <a:folHlink>
        <a:srgbClr val="02B7F0"/>
      </a:folHlink>
    </a:clrScheme>
    <a:fontScheme name="Nexiu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viFlow 16x9 v8.potx" id="{725B7CCE-8A2B-43B7-9E14-7220F0303F63}" vid="{4FFB8A22-DFFA-4BCE-B763-FC2B2ED08B55}"/>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NoviFlow 16x9 v3</Template>
  <TotalTime>21172</TotalTime>
  <Words>1219</Words>
  <Application>Microsoft Macintosh PowerPoint</Application>
  <PresentationFormat>Widescreen</PresentationFormat>
  <Paragraphs>411</Paragraphs>
  <Slides>15</Slides>
  <Notes>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15</vt:i4>
      </vt:variant>
    </vt:vector>
  </HeadingPairs>
  <TitlesOfParts>
    <vt:vector size="31" baseType="lpstr">
      <vt:lpstr>メイリオ</vt:lpstr>
      <vt:lpstr>Arial</vt:lpstr>
      <vt:lpstr>Artifakt ElementOfc</vt:lpstr>
      <vt:lpstr>Artifakt LegendOfc</vt:lpstr>
      <vt:lpstr>Calibri</vt:lpstr>
      <vt:lpstr>Calibri Light</vt:lpstr>
      <vt:lpstr>Dual 400</vt:lpstr>
      <vt:lpstr>Segoe UI</vt:lpstr>
      <vt:lpstr>Segoe UI Light</vt:lpstr>
      <vt:lpstr>Segoe UI Semibold</vt:lpstr>
      <vt:lpstr>Wingdings</vt:lpstr>
      <vt:lpstr>1_NoviFlow template Nov 2015 16x9</vt:lpstr>
      <vt:lpstr>6_NoviFlow template Nov 2015 16x9</vt:lpstr>
      <vt:lpstr>2_Office Theme</vt:lpstr>
      <vt:lpstr>5_NoviFlow template Nov 2015 16x9</vt:lpstr>
      <vt:lpstr>1_Office Theme</vt:lpstr>
      <vt:lpstr>PowerPoint Presentation</vt:lpstr>
      <vt:lpstr>PowerPoint Presentation</vt:lpstr>
      <vt:lpstr>NoviWare OpenFlow NOS</vt:lpstr>
      <vt:lpstr>NoviWare OA&amp;M features and OpenFlow Enhancements</vt:lpstr>
      <vt:lpstr>NoviWare NOS Delivers Programmable Match-Action Pipeline </vt:lpstr>
      <vt:lpstr>NoviFlow And  Faucet</vt:lpstr>
      <vt:lpstr>Faucet on inside-openflow.com</vt:lpstr>
      <vt:lpstr>PowerPoint Presentation</vt:lpstr>
      <vt:lpstr>NoviWare® Programmable Pipeline Silicon</vt:lpstr>
      <vt:lpstr>Use Case: Ethernet Access, Aggregation and Core</vt:lpstr>
      <vt:lpstr>NoviSwitch® NOS/Whitebox Switch Portfolio</vt:lpstr>
      <vt:lpstr>PowerPoint Presentation</vt:lpstr>
      <vt:lpstr>NoviFlow and Barefoot</vt:lpstr>
      <vt:lpstr>NoviSwitch® - Ready to Deploy</vt:lpstr>
      <vt:lpstr>Summary</vt:lpstr>
    </vt:vector>
  </TitlesOfParts>
  <Company>NoviFlow Inc.</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Beliveau</dc:creator>
  <cp:lastModifiedBy>Microsoft Office User</cp:lastModifiedBy>
  <cp:revision>217</cp:revision>
  <cp:lastPrinted>2018-05-02T19:47:55Z</cp:lastPrinted>
  <dcterms:created xsi:type="dcterms:W3CDTF">2017-05-08T19:58:58Z</dcterms:created>
  <dcterms:modified xsi:type="dcterms:W3CDTF">2018-05-17T06:49:35Z</dcterms:modified>
</cp:coreProperties>
</file>